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3" d="100"/>
          <a:sy n="63" d="100"/>
        </p:scale>
        <p:origin x="-1565"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9E9D1-A3D2-4CFA-96E5-9537BAD9CB5A}" type="datetimeFigureOut">
              <a:rPr kumimoji="1" lang="ja-JP" altLang="en-US" smtClean="0"/>
              <a:pPr/>
              <a:t>2013/11/13</a:t>
            </a:fld>
            <a:endParaRPr kumimoji="1" lang="ja-JP" altLang="en-US" dirty="0"/>
          </a:p>
        </p:txBody>
      </p:sp>
      <p:sp>
        <p:nvSpPr>
          <p:cNvPr id="4" name="スライド イメージ プレースホル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AC16B-00D9-40E8-9283-C382F71028AA}"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92B5F7-9496-4A59-B40E-95D4F08D2C80}" type="slidenum">
              <a:rPr lang="ja-JP" altLang="en-US" smtClean="0"/>
              <a:pPr>
                <a:defRPr/>
              </a:pPr>
              <a:t>2</a:t>
            </a:fld>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1027"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7"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8"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7"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8"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7"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8"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7"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8"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8"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9"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10"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11"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6"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7"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5"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6"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8"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9"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0EA815-A148-4D19-8A5E-D03B1D96524B}" type="datetimeFigureOut">
              <a:rPr kumimoji="1" lang="ja-JP" altLang="en-US" smtClean="0"/>
              <a:pPr/>
              <a:t>2013/11/13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E270055-BFF9-49D0-9128-769E67EAE0C5}" type="slidenum">
              <a:rPr kumimoji="1" lang="ja-JP" altLang="en-US" smtClean="0"/>
              <a:pPr/>
              <a:t>&lt;#&gt;</a:t>
            </a:fld>
            <a:endParaRPr kumimoji="1" lang="ja-JP" altLang="en-US" dirty="0"/>
          </a:p>
        </p:txBody>
      </p:sp>
      <p:pic>
        <p:nvPicPr>
          <p:cNvPr id="8" name="Picture 2"/>
          <p:cNvPicPr>
            <a:picLocks noChangeAspect="1" noChangeArrowheads="1"/>
          </p:cNvPicPr>
          <p:nvPr userDrawn="1"/>
        </p:nvPicPr>
        <p:blipFill>
          <a:blip r:embed="rId2" cstate="print"/>
          <a:srcRect/>
          <a:stretch>
            <a:fillRect/>
          </a:stretch>
        </p:blipFill>
        <p:spPr bwMode="auto">
          <a:xfrm>
            <a:off x="0" y="0"/>
            <a:ext cx="1316101" cy="768672"/>
          </a:xfrm>
          <a:prstGeom prst="rect">
            <a:avLst/>
          </a:prstGeom>
          <a:noFill/>
          <a:ln w="9525">
            <a:noFill/>
            <a:miter lim="800000"/>
            <a:headEnd/>
            <a:tailEnd/>
          </a:ln>
        </p:spPr>
      </p:pic>
      <p:pic>
        <p:nvPicPr>
          <p:cNvPr id="9" name="Picture 3"/>
          <p:cNvPicPr>
            <a:picLocks noChangeAspect="1" noChangeArrowheads="1"/>
          </p:cNvPicPr>
          <p:nvPr userDrawn="1"/>
        </p:nvPicPr>
        <p:blipFill>
          <a:blip r:embed="rId3" cstate="print"/>
          <a:srcRect/>
          <a:stretch>
            <a:fillRect/>
          </a:stretch>
        </p:blipFill>
        <p:spPr bwMode="auto">
          <a:xfrm>
            <a:off x="5733256" y="0"/>
            <a:ext cx="1124744" cy="6998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0EA815-A148-4D19-8A5E-D03B1D96524B}" type="datetimeFigureOut">
              <a:rPr kumimoji="1" lang="ja-JP" altLang="en-US" smtClean="0"/>
              <a:pPr/>
              <a:t>2013/11/13</a:t>
            </a:fld>
            <a:endParaRPr kumimoji="1" lang="ja-JP" altLang="en-US" dirty="0"/>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E270055-BFF9-49D0-9128-769E67EAE0C5}"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kaikei@t-m-c.co.j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3"/>
          <p:cNvSpPr>
            <a:spLocks noChangeArrowheads="1"/>
          </p:cNvSpPr>
          <p:nvPr/>
        </p:nvSpPr>
        <p:spPr bwMode="auto">
          <a:xfrm>
            <a:off x="181811" y="1043608"/>
            <a:ext cx="5767469" cy="864096"/>
          </a:xfrm>
          <a:prstGeom prst="rect">
            <a:avLst/>
          </a:prstGeom>
          <a:solidFill>
            <a:schemeClr val="accent5">
              <a:lumMod val="20000"/>
              <a:lumOff val="80000"/>
            </a:schemeClr>
          </a:solidFill>
          <a:ln w="19050">
            <a:solidFill>
              <a:schemeClr val="tx1"/>
            </a:solidFill>
          </a:ln>
          <a:extLst/>
        </p:spPr>
        <p:txBody>
          <a:bodyPr wrap="none" anchor="ctr"/>
          <a:lstStyle/>
          <a:p>
            <a:endParaRPr lang="ja-JP" altLang="en-US" dirty="0"/>
          </a:p>
        </p:txBody>
      </p:sp>
      <p:sp>
        <p:nvSpPr>
          <p:cNvPr id="20" name="横巻き 19"/>
          <p:cNvSpPr/>
          <p:nvPr/>
        </p:nvSpPr>
        <p:spPr>
          <a:xfrm>
            <a:off x="1268760" y="0"/>
            <a:ext cx="4176464" cy="1115616"/>
          </a:xfrm>
          <a:prstGeom prst="horizontalScroll">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2">
                    <a:lumMod val="50000"/>
                  </a:schemeClr>
                </a:solidFill>
                <a:latin typeface="+mj-ea"/>
              </a:rPr>
              <a:t>北摂地区のお客様限定企画</a:t>
            </a:r>
          </a:p>
          <a:p>
            <a:pPr algn="ctr"/>
            <a:r>
              <a:rPr lang="ja-JP" altLang="en-US" sz="2400" b="1" dirty="0" smtClean="0">
                <a:solidFill>
                  <a:schemeClr val="tx2">
                    <a:lumMod val="50000"/>
                  </a:schemeClr>
                </a:solidFill>
                <a:latin typeface="+mj-ea"/>
              </a:rPr>
              <a:t>補助金申請対策セミナー</a:t>
            </a:r>
            <a:endParaRPr lang="ja-JP" altLang="en-US" sz="2400" b="1" dirty="0">
              <a:solidFill>
                <a:schemeClr val="tx2">
                  <a:lumMod val="50000"/>
                </a:schemeClr>
              </a:solidFill>
              <a:latin typeface="+mj-ea"/>
            </a:endParaRPr>
          </a:p>
        </p:txBody>
      </p:sp>
      <p:sp>
        <p:nvSpPr>
          <p:cNvPr id="4" name="正方形/長方形 3"/>
          <p:cNvSpPr/>
          <p:nvPr/>
        </p:nvSpPr>
        <p:spPr>
          <a:xfrm>
            <a:off x="404664" y="4293259"/>
            <a:ext cx="6223942" cy="1296143"/>
          </a:xfrm>
          <a:prstGeom prst="rect">
            <a:avLst/>
          </a:prstGeom>
          <a:solidFill>
            <a:schemeClr val="bg1"/>
          </a:solidFill>
          <a:ln w="508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mj-ea"/>
              <a:ea typeface="+mj-ea"/>
              <a:cs typeface="メイリオ" pitchFamily="50" charset="-128"/>
            </a:endParaRPr>
          </a:p>
        </p:txBody>
      </p:sp>
      <p:sp>
        <p:nvSpPr>
          <p:cNvPr id="3" name="正方形/長方形 2"/>
          <p:cNvSpPr/>
          <p:nvPr/>
        </p:nvSpPr>
        <p:spPr>
          <a:xfrm>
            <a:off x="1061993" y="4067943"/>
            <a:ext cx="5031303" cy="369332"/>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mj-ea"/>
              <a:ea typeface="+mj-ea"/>
              <a:cs typeface="メイリオ" pitchFamily="50" charset="-128"/>
            </a:endParaRPr>
          </a:p>
        </p:txBody>
      </p:sp>
      <p:sp>
        <p:nvSpPr>
          <p:cNvPr id="3116" name="Oval 14"/>
          <p:cNvSpPr>
            <a:spLocks noChangeArrowheads="1"/>
          </p:cNvSpPr>
          <p:nvPr/>
        </p:nvSpPr>
        <p:spPr bwMode="auto">
          <a:xfrm>
            <a:off x="5858537" y="683568"/>
            <a:ext cx="999463" cy="1088498"/>
          </a:xfrm>
          <a:prstGeom prst="ellipse">
            <a:avLst/>
          </a:prstGeom>
          <a:solidFill>
            <a:srgbClr val="FF0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ja-JP" altLang="en-US" sz="1600" dirty="0"/>
          </a:p>
        </p:txBody>
      </p:sp>
      <p:sp>
        <p:nvSpPr>
          <p:cNvPr id="3117" name="Text Box 15"/>
          <p:cNvSpPr txBox="1">
            <a:spLocks noChangeArrowheads="1"/>
          </p:cNvSpPr>
          <p:nvPr/>
        </p:nvSpPr>
        <p:spPr bwMode="auto">
          <a:xfrm rot="487966">
            <a:off x="5648920" y="826718"/>
            <a:ext cx="1405128"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algn="ctr" eaLnBrk="1" hangingPunct="1">
              <a:spcBef>
                <a:spcPct val="50000"/>
              </a:spcBef>
            </a:pPr>
            <a:r>
              <a:rPr lang="ja-JP" altLang="en-US" sz="2000" b="1" dirty="0">
                <a:solidFill>
                  <a:schemeClr val="bg1"/>
                </a:solidFill>
                <a:latin typeface="+mj-ea"/>
                <a:ea typeface="+mj-ea"/>
              </a:rPr>
              <a:t>受講料</a:t>
            </a:r>
            <a:r>
              <a:rPr lang="ja-JP" altLang="en-US" b="1" dirty="0">
                <a:solidFill>
                  <a:schemeClr val="bg1"/>
                </a:solidFill>
                <a:latin typeface="+mj-ea"/>
                <a:ea typeface="+mj-ea"/>
              </a:rPr>
              <a:t>　　　</a:t>
            </a:r>
            <a:r>
              <a:rPr lang="ja-JP" altLang="en-US" b="1" dirty="0" smtClean="0">
                <a:solidFill>
                  <a:schemeClr val="bg1"/>
                </a:solidFill>
                <a:latin typeface="+mj-ea"/>
                <a:ea typeface="+mj-ea"/>
              </a:rPr>
              <a:t>　　</a:t>
            </a:r>
            <a:r>
              <a:rPr lang="ja-JP" altLang="en-US" sz="2400" b="1" dirty="0" smtClean="0">
                <a:solidFill>
                  <a:schemeClr val="bg1"/>
                </a:solidFill>
                <a:latin typeface="+mj-ea"/>
                <a:ea typeface="+mj-ea"/>
              </a:rPr>
              <a:t>無料</a:t>
            </a:r>
            <a:r>
              <a:rPr lang="en-US" altLang="ja-JP" sz="2400" b="1" dirty="0" smtClean="0">
                <a:solidFill>
                  <a:schemeClr val="bg1"/>
                </a:solidFill>
                <a:latin typeface="+mj-ea"/>
                <a:ea typeface="+mj-ea"/>
              </a:rPr>
              <a:t>!!</a:t>
            </a:r>
            <a:endParaRPr lang="ja-JP" altLang="en-US" sz="2400" b="1" dirty="0">
              <a:solidFill>
                <a:schemeClr val="bg1"/>
              </a:solidFill>
              <a:latin typeface="+mj-ea"/>
              <a:ea typeface="+mj-ea"/>
            </a:endParaRPr>
          </a:p>
        </p:txBody>
      </p:sp>
      <p:sp>
        <p:nvSpPr>
          <p:cNvPr id="3085" name="Text Box 25"/>
          <p:cNvSpPr txBox="1">
            <a:spLocks noChangeArrowheads="1"/>
          </p:cNvSpPr>
          <p:nvPr/>
        </p:nvSpPr>
        <p:spPr bwMode="auto">
          <a:xfrm>
            <a:off x="188641" y="2267743"/>
            <a:ext cx="6669360" cy="18374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lnSpc>
                <a:spcPct val="105000"/>
              </a:lnSpc>
              <a:spcBef>
                <a:spcPct val="50000"/>
              </a:spcBef>
            </a:pPr>
            <a:r>
              <a:rPr lang="ja-JP" altLang="en-US" sz="1200" dirty="0" smtClean="0">
                <a:latin typeface="メイリオ" pitchFamily="50" charset="-128"/>
                <a:ea typeface="メイリオ" pitchFamily="50" charset="-128"/>
                <a:cs typeface="メイリオ" pitchFamily="50" charset="-128"/>
              </a:rPr>
              <a:t>アベノミクスの戦略がいろいろと出てきました。特に</a:t>
            </a:r>
            <a:r>
              <a:rPr lang="ja-JP" altLang="en-US" sz="1200" b="1" u="sng" dirty="0" smtClean="0">
                <a:solidFill>
                  <a:srgbClr val="FF0000"/>
                </a:solidFill>
                <a:latin typeface="メイリオ" pitchFamily="50" charset="-128"/>
                <a:ea typeface="メイリオ" pitchFamily="50" charset="-128"/>
                <a:cs typeface="メイリオ" pitchFamily="50" charset="-128"/>
              </a:rPr>
              <a:t>来年度予算では小規模事業者に焦点を合わせた施策が予定</a:t>
            </a:r>
            <a:r>
              <a:rPr lang="ja-JP" altLang="en-US" sz="1200" dirty="0" smtClean="0">
                <a:latin typeface="メイリオ" pitchFamily="50" charset="-128"/>
                <a:ea typeface="メイリオ" pitchFamily="50" charset="-128"/>
                <a:cs typeface="メイリオ" pitchFamily="50" charset="-128"/>
              </a:rPr>
              <a:t>されています。これまでの補助金は、どちらかと言うと小規模企業よりは中堅企業に重きをおいた施策中心でしたが、来年度からは小規模企業に軸足をおいた施策への方向転換が図られようとしています。これまで、あまり補助金にご縁がなかった皆様にとっては朗報と言うことができます。このアベノミクス戦略を生かして競争力強化を図って売上を拡大するチャンスです。補助金などうちには関係ないとお考えの皆様、また、書き方がわからないし面倒だとお考えの皆様、ぜひこのセミナーで補助金とは何か、どうすれば補助金を申請・受領が出来るのかについて私どもと一緒に考えてみませんか？今回</a:t>
            </a:r>
            <a:r>
              <a:rPr lang="ja-JP" altLang="en-US" sz="1200" dirty="0">
                <a:latin typeface="メイリオ" pitchFamily="50" charset="-128"/>
                <a:ea typeface="メイリオ" pitchFamily="50" charset="-128"/>
                <a:cs typeface="メイリオ" pitchFamily="50" charset="-128"/>
              </a:rPr>
              <a:t>の</a:t>
            </a:r>
            <a:r>
              <a:rPr lang="ja-JP" altLang="en-US" sz="1200" dirty="0" smtClean="0">
                <a:latin typeface="メイリオ" pitchFamily="50" charset="-128"/>
                <a:ea typeface="メイリオ" pitchFamily="50" charset="-128"/>
                <a:cs typeface="メイリオ" pitchFamily="50" charset="-128"/>
              </a:rPr>
              <a:t>セミナー</a:t>
            </a:r>
            <a:r>
              <a:rPr lang="ja-JP" altLang="en-US" sz="1200" dirty="0">
                <a:latin typeface="メイリオ" pitchFamily="50" charset="-128"/>
                <a:ea typeface="メイリオ" pitchFamily="50" charset="-128"/>
                <a:cs typeface="メイリオ" pitchFamily="50" charset="-128"/>
              </a:rPr>
              <a:t>で</a:t>
            </a:r>
            <a:r>
              <a:rPr lang="ja-JP" altLang="en-US" sz="1200" dirty="0" smtClean="0">
                <a:latin typeface="メイリオ" pitchFamily="50" charset="-128"/>
                <a:ea typeface="メイリオ" pitchFamily="50" charset="-128"/>
                <a:cs typeface="メイリオ" pitchFamily="50" charset="-128"/>
              </a:rPr>
              <a:t>は、補助金申請・採択のコツについてご紹介いたします。</a:t>
            </a:r>
            <a:endParaRPr lang="en-US" altLang="ja-JP" sz="1200" dirty="0">
              <a:latin typeface="メイリオ" pitchFamily="50" charset="-128"/>
              <a:ea typeface="メイリオ" pitchFamily="50" charset="-128"/>
              <a:cs typeface="メイリオ" pitchFamily="50" charset="-128"/>
            </a:endParaRPr>
          </a:p>
        </p:txBody>
      </p:sp>
      <p:sp>
        <p:nvSpPr>
          <p:cNvPr id="3091" name="Text Box 63"/>
          <p:cNvSpPr txBox="1">
            <a:spLocks noChangeArrowheads="1"/>
          </p:cNvSpPr>
          <p:nvPr/>
        </p:nvSpPr>
        <p:spPr bwMode="auto">
          <a:xfrm>
            <a:off x="404813" y="8834438"/>
            <a:ext cx="6192837"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en-US" altLang="ja-JP" sz="1400" dirty="0">
                <a:latin typeface="HGS創英角ｺﾞｼｯｸUB" pitchFamily="50" charset="-128"/>
                <a:ea typeface="HGS創英角ｺﾞｼｯｸUB" pitchFamily="50" charset="-128"/>
                <a:cs typeface="メイリオ" pitchFamily="50" charset="-128"/>
              </a:rPr>
              <a:t>※</a:t>
            </a:r>
            <a:r>
              <a:rPr lang="ja-JP" altLang="en-US" sz="1400" dirty="0">
                <a:latin typeface="HGS創英角ｺﾞｼｯｸUB" pitchFamily="50" charset="-128"/>
                <a:ea typeface="HGS創英角ｺﾞｼｯｸUB" pitchFamily="50" charset="-128"/>
                <a:cs typeface="メイリオ" pitchFamily="50" charset="-128"/>
              </a:rPr>
              <a:t>定員数に限りがありますので、お早めにお申し込みください</a:t>
            </a:r>
          </a:p>
        </p:txBody>
      </p:sp>
      <p:sp>
        <p:nvSpPr>
          <p:cNvPr id="34" name="正方形/長方形 33"/>
          <p:cNvSpPr/>
          <p:nvPr/>
        </p:nvSpPr>
        <p:spPr>
          <a:xfrm>
            <a:off x="22008" y="1115615"/>
            <a:ext cx="6028301" cy="738664"/>
          </a:xfrm>
          <a:prstGeom prst="rect">
            <a:avLst/>
          </a:prstGeom>
          <a:noFill/>
        </p:spPr>
        <p:txBody>
          <a:bodyPr wrap="square">
            <a:spAutoFit/>
            <a:scene3d>
              <a:camera prst="orthographicFront"/>
              <a:lightRig rig="soft" dir="tl">
                <a:rot lat="0" lon="0" rev="0"/>
              </a:lightRig>
            </a:scene3d>
            <a:sp3d contourW="12700" prstMaterial="matte">
              <a:bevelT w="12700" h="31750" prst="artDeco"/>
              <a:contourClr>
                <a:schemeClr val="accent2">
                  <a:tint val="20000"/>
                </a:schemeClr>
              </a:contourClr>
            </a:sp3d>
          </a:bodyPr>
          <a:lstStyle/>
          <a:p>
            <a:pPr algn="ctr">
              <a:defRPr/>
            </a:pPr>
            <a:r>
              <a:rPr lang="ja-JP" altLang="en-US" b="1" kern="10" spc="50" dirty="0" smtClean="0">
                <a:ln w="11430"/>
                <a:effectLst>
                  <a:outerShdw blurRad="63500" sx="1000" sy="1000" algn="tl" rotWithShape="0">
                    <a:srgbClr val="000000"/>
                  </a:outerShdw>
                </a:effectLst>
                <a:latin typeface="HGP創英角ｺﾞｼｯｸUB" pitchFamily="50" charset="-128"/>
                <a:ea typeface="HGP創英角ｺﾞｼｯｸUB" pitchFamily="50" charset="-128"/>
              </a:rPr>
              <a:t>アベノミクスの戦略として出てくる</a:t>
            </a:r>
            <a:endParaRPr lang="en-US" altLang="ja-JP" b="1" kern="10" spc="50" dirty="0">
              <a:ln w="11430"/>
              <a:effectLst>
                <a:outerShdw blurRad="63500" sx="1000" sy="1000" algn="tl" rotWithShape="0">
                  <a:srgbClr val="000000"/>
                </a:outerShdw>
              </a:effectLst>
              <a:latin typeface="HGP創英角ｺﾞｼｯｸUB" pitchFamily="50" charset="-128"/>
              <a:ea typeface="HGP創英角ｺﾞｼｯｸUB" pitchFamily="50" charset="-128"/>
            </a:endParaRPr>
          </a:p>
          <a:p>
            <a:pPr algn="ctr">
              <a:defRPr/>
            </a:pPr>
            <a:r>
              <a:rPr lang="ja-JP" altLang="en-US" sz="2400" b="1" kern="10" spc="50" dirty="0" smtClean="0">
                <a:ln w="11430"/>
                <a:effectLst>
                  <a:outerShdw sx="1000" sy="1000" algn="tl" rotWithShape="0">
                    <a:srgbClr val="000000"/>
                  </a:outerShdw>
                </a:effectLst>
                <a:latin typeface="HGP創英角ｺﾞｼｯｸUB" pitchFamily="50" charset="-128"/>
                <a:ea typeface="HGP創英角ｺﾞｼｯｸUB" pitchFamily="50" charset="-128"/>
              </a:rPr>
              <a:t>補助金を生かして自社の競争力を高めよう</a:t>
            </a:r>
            <a:endParaRPr lang="ja-JP" altLang="en-US" sz="2400" b="1" kern="10" spc="50" dirty="0">
              <a:ln w="11430"/>
              <a:effectLst>
                <a:outerShdw sx="1000" sy="1000" algn="tl" rotWithShape="0">
                  <a:srgbClr val="000000"/>
                </a:outerShdw>
              </a:effectLst>
              <a:latin typeface="HGP創英角ｺﾞｼｯｸUB" pitchFamily="50" charset="-128"/>
              <a:ea typeface="HGP創英角ｺﾞｼｯｸUB" pitchFamily="50" charset="-128"/>
            </a:endParaRPr>
          </a:p>
        </p:txBody>
      </p:sp>
      <p:sp>
        <p:nvSpPr>
          <p:cNvPr id="2" name="テキスト ボックス 1"/>
          <p:cNvSpPr txBox="1"/>
          <p:nvPr/>
        </p:nvSpPr>
        <p:spPr>
          <a:xfrm>
            <a:off x="1092348" y="4098721"/>
            <a:ext cx="5344222" cy="338554"/>
          </a:xfrm>
          <a:prstGeom prst="rect">
            <a:avLst/>
          </a:prstGeom>
          <a:noFill/>
          <a:ln>
            <a:solidFill>
              <a:schemeClr val="bg1"/>
            </a:solidFill>
          </a:ln>
        </p:spPr>
        <p:txBody>
          <a:bodyPr wrap="square" rtlCol="0">
            <a:spAutoFit/>
          </a:bodyPr>
          <a:lstStyle/>
          <a:p>
            <a:r>
              <a:rPr lang="ja-JP" altLang="en-US" sz="1600" b="1" dirty="0" smtClean="0">
                <a:latin typeface="+mj-ea"/>
                <a:ea typeface="+mj-ea"/>
                <a:cs typeface="メイリオ" pitchFamily="50" charset="-128"/>
              </a:rPr>
              <a:t>１つでも該当する経営者様、</a:t>
            </a:r>
            <a:r>
              <a:rPr kumimoji="1" lang="ja-JP" altLang="en-US" sz="1600" b="1" dirty="0" smtClean="0">
                <a:latin typeface="+mj-ea"/>
                <a:ea typeface="+mj-ea"/>
                <a:cs typeface="メイリオ" pitchFamily="50" charset="-128"/>
              </a:rPr>
              <a:t>ぜひご参加ください</a:t>
            </a:r>
            <a:endParaRPr kumimoji="1" lang="ja-JP" altLang="en-US" sz="1600" b="1" dirty="0">
              <a:latin typeface="+mj-ea"/>
              <a:ea typeface="+mj-ea"/>
              <a:cs typeface="メイリオ" pitchFamily="50" charset="-128"/>
            </a:endParaRPr>
          </a:p>
        </p:txBody>
      </p:sp>
      <p:sp>
        <p:nvSpPr>
          <p:cNvPr id="5" name="テキスト ボックス 4"/>
          <p:cNvSpPr txBox="1"/>
          <p:nvPr/>
        </p:nvSpPr>
        <p:spPr>
          <a:xfrm>
            <a:off x="463401" y="4419852"/>
            <a:ext cx="6165205" cy="1169551"/>
          </a:xfrm>
          <a:prstGeom prst="rect">
            <a:avLst/>
          </a:prstGeom>
          <a:noFill/>
          <a:ln>
            <a:solidFill>
              <a:schemeClr val="bg1"/>
            </a:solidFill>
          </a:ln>
        </p:spPr>
        <p:txBody>
          <a:bodyPr wrap="square" rtlCol="0">
            <a:spAutoFit/>
          </a:bodyPr>
          <a:lstStyle/>
          <a:p>
            <a:r>
              <a:rPr lang="ja-JP" altLang="en-US" sz="1400" b="1" dirty="0" smtClean="0">
                <a:latin typeface="+mj-ea"/>
                <a:ea typeface="+mj-ea"/>
                <a:cs typeface="メイリオ" pitchFamily="50" charset="-128"/>
              </a:rPr>
              <a:t>□来年度に</a:t>
            </a:r>
            <a:r>
              <a:rPr lang="ja-JP" altLang="en-US" sz="1400" b="1" u="sng" dirty="0" smtClean="0">
                <a:solidFill>
                  <a:srgbClr val="FF0000"/>
                </a:solidFill>
                <a:latin typeface="+mj-ea"/>
                <a:ea typeface="+mj-ea"/>
                <a:cs typeface="メイリオ" pitchFamily="50" charset="-128"/>
              </a:rPr>
              <a:t>投資をして競争力を強化</a:t>
            </a:r>
            <a:r>
              <a:rPr lang="ja-JP" altLang="en-US" sz="1400" b="1" dirty="0" smtClean="0">
                <a:latin typeface="+mj-ea"/>
                <a:ea typeface="+mj-ea"/>
                <a:cs typeface="メイリオ" pitchFamily="50" charset="-128"/>
              </a:rPr>
              <a:t>しようと考えている</a:t>
            </a:r>
            <a:endParaRPr lang="en-US" altLang="ja-JP" sz="1400" b="1" dirty="0">
              <a:latin typeface="+mj-ea"/>
              <a:ea typeface="+mj-ea"/>
              <a:cs typeface="メイリオ" pitchFamily="50" charset="-128"/>
            </a:endParaRPr>
          </a:p>
          <a:p>
            <a:r>
              <a:rPr lang="ja-JP" altLang="en-US" sz="1400" b="1" dirty="0" smtClean="0">
                <a:latin typeface="+mj-ea"/>
                <a:ea typeface="+mj-ea"/>
                <a:cs typeface="メイリオ" pitchFamily="50" charset="-128"/>
              </a:rPr>
              <a:t>□取引先が</a:t>
            </a:r>
            <a:r>
              <a:rPr lang="ja-JP" altLang="en-US" sz="1400" b="1" u="sng" dirty="0" smtClean="0">
                <a:solidFill>
                  <a:srgbClr val="FF0000"/>
                </a:solidFill>
                <a:latin typeface="+mj-ea"/>
                <a:ea typeface="+mj-ea"/>
                <a:cs typeface="メイリオ" pitchFamily="50" charset="-128"/>
              </a:rPr>
              <a:t>海外進出して売上が減少</a:t>
            </a:r>
            <a:r>
              <a:rPr lang="ja-JP" altLang="en-US" sz="1400" b="1" dirty="0" smtClean="0">
                <a:latin typeface="+mj-ea"/>
                <a:ea typeface="+mj-ea"/>
                <a:cs typeface="メイリオ" pitchFamily="50" charset="-128"/>
              </a:rPr>
              <a:t>してきている</a:t>
            </a:r>
            <a:endParaRPr lang="en-US" altLang="ja-JP" sz="1400" b="1" dirty="0" smtClean="0">
              <a:latin typeface="+mj-ea"/>
              <a:ea typeface="+mj-ea"/>
              <a:cs typeface="メイリオ" pitchFamily="50" charset="-128"/>
            </a:endParaRPr>
          </a:p>
          <a:p>
            <a:r>
              <a:rPr lang="ja-JP" altLang="en-US" sz="1400" b="1" dirty="0" smtClean="0">
                <a:latin typeface="+mj-ea"/>
                <a:ea typeface="+mj-ea"/>
                <a:cs typeface="メイリオ" pitchFamily="50" charset="-128"/>
              </a:rPr>
              <a:t>□</a:t>
            </a:r>
            <a:r>
              <a:rPr lang="ja-JP" altLang="en-US" sz="1400" b="1" u="sng" dirty="0" smtClean="0">
                <a:solidFill>
                  <a:srgbClr val="FF0000"/>
                </a:solidFill>
                <a:latin typeface="+mj-ea"/>
                <a:ea typeface="+mj-ea"/>
                <a:cs typeface="メイリオ" pitchFamily="50" charset="-128"/>
              </a:rPr>
              <a:t>経営改善</a:t>
            </a:r>
            <a:r>
              <a:rPr lang="ja-JP" altLang="en-US" sz="1400" b="1" dirty="0" smtClean="0">
                <a:latin typeface="+mj-ea"/>
                <a:ea typeface="+mj-ea"/>
                <a:cs typeface="メイリオ" pitchFamily="50" charset="-128"/>
              </a:rPr>
              <a:t>を考えている</a:t>
            </a:r>
            <a:endParaRPr lang="en-US" altLang="ja-JP" sz="1400" b="1" dirty="0" smtClean="0">
              <a:latin typeface="+mj-ea"/>
              <a:ea typeface="+mj-ea"/>
              <a:cs typeface="メイリオ" pitchFamily="50" charset="-128"/>
            </a:endParaRPr>
          </a:p>
          <a:p>
            <a:r>
              <a:rPr lang="ja-JP" altLang="en-US" sz="1400" b="1" dirty="0" smtClean="0">
                <a:latin typeface="+mj-ea"/>
                <a:ea typeface="+mj-ea"/>
                <a:cs typeface="メイリオ" pitchFamily="50" charset="-128"/>
              </a:rPr>
              <a:t>□自社も</a:t>
            </a:r>
            <a:r>
              <a:rPr lang="ja-JP" altLang="en-US" sz="1400" b="1" u="sng" dirty="0" smtClean="0">
                <a:solidFill>
                  <a:srgbClr val="FF0000"/>
                </a:solidFill>
                <a:latin typeface="+mj-ea"/>
                <a:ea typeface="+mj-ea"/>
                <a:cs typeface="メイリオ" pitchFamily="50" charset="-128"/>
              </a:rPr>
              <a:t>海外への進出を計画</a:t>
            </a:r>
            <a:r>
              <a:rPr lang="ja-JP" altLang="en-US" sz="1400" b="1" dirty="0" smtClean="0">
                <a:latin typeface="+mj-ea"/>
                <a:ea typeface="+mj-ea"/>
                <a:cs typeface="メイリオ" pitchFamily="50" charset="-128"/>
              </a:rPr>
              <a:t>している</a:t>
            </a:r>
            <a:endParaRPr lang="en-US" altLang="ja-JP" sz="1400" b="1" dirty="0" smtClean="0">
              <a:latin typeface="+mj-ea"/>
              <a:ea typeface="+mj-ea"/>
              <a:cs typeface="メイリオ" pitchFamily="50" charset="-128"/>
            </a:endParaRPr>
          </a:p>
          <a:p>
            <a:r>
              <a:rPr lang="ja-JP" altLang="en-US" sz="1400" b="1" dirty="0" smtClean="0">
                <a:latin typeface="+mj-ea"/>
                <a:ea typeface="+mj-ea"/>
                <a:cs typeface="メイリオ" pitchFamily="50" charset="-128"/>
              </a:rPr>
              <a:t>□</a:t>
            </a:r>
            <a:r>
              <a:rPr lang="ja-JP" altLang="en-US" sz="1400" b="1" u="sng" dirty="0" smtClean="0">
                <a:solidFill>
                  <a:srgbClr val="FF0000"/>
                </a:solidFill>
                <a:latin typeface="+mj-ea"/>
                <a:ea typeface="+mj-ea"/>
                <a:cs typeface="メイリオ" pitchFamily="50" charset="-128"/>
              </a:rPr>
              <a:t>販路拡大を検討</a:t>
            </a:r>
            <a:r>
              <a:rPr lang="ja-JP" altLang="en-US" sz="1400" b="1" dirty="0" smtClean="0">
                <a:latin typeface="+mj-ea"/>
                <a:ea typeface="+mj-ea"/>
                <a:cs typeface="メイリオ" pitchFamily="50" charset="-128"/>
              </a:rPr>
              <a:t>している</a:t>
            </a:r>
            <a:endParaRPr lang="en-US" altLang="ja-JP" sz="1400" b="1" dirty="0" smtClean="0">
              <a:latin typeface="+mj-ea"/>
              <a:ea typeface="+mj-ea"/>
              <a:cs typeface="メイリオ" pitchFamily="50" charset="-128"/>
            </a:endParaRPr>
          </a:p>
        </p:txBody>
      </p:sp>
      <p:sp>
        <p:nvSpPr>
          <p:cNvPr id="53" name="Rectangle 53"/>
          <p:cNvSpPr>
            <a:spLocks noChangeArrowheads="1"/>
          </p:cNvSpPr>
          <p:nvPr/>
        </p:nvSpPr>
        <p:spPr bwMode="auto">
          <a:xfrm>
            <a:off x="123132" y="5652120"/>
            <a:ext cx="6618236" cy="3182318"/>
          </a:xfrm>
          <a:prstGeom prst="rect">
            <a:avLst/>
          </a:prstGeom>
          <a:solidFill>
            <a:schemeClr val="accent3">
              <a:lumMod val="40000"/>
              <a:lumOff val="60000"/>
            </a:schemeClr>
          </a:solidFill>
          <a:ln w="38100" cmpd="dbl">
            <a:solidFill>
              <a:srgbClr val="112947"/>
            </a:solidFill>
            <a:miter lim="800000"/>
            <a:headEnd/>
            <a:tailEnd/>
          </a:ln>
        </p:spPr>
        <p:txBody>
          <a:bodyPr wrap="none" anchor="ctr"/>
          <a:lstStyle/>
          <a:p>
            <a:endParaRPr lang="ja-JP" altLang="en-US" sz="1600" dirty="0">
              <a:latin typeface="メイリオ" pitchFamily="50" charset="-128"/>
              <a:ea typeface="メイリオ" pitchFamily="50" charset="-128"/>
              <a:cs typeface="メイリオ" pitchFamily="50" charset="-128"/>
            </a:endParaRPr>
          </a:p>
        </p:txBody>
      </p:sp>
      <p:sp>
        <p:nvSpPr>
          <p:cNvPr id="69" name="正方形/長方形 68"/>
          <p:cNvSpPr/>
          <p:nvPr/>
        </p:nvSpPr>
        <p:spPr>
          <a:xfrm>
            <a:off x="22009" y="5691604"/>
            <a:ext cx="6834329" cy="3262432"/>
          </a:xfrm>
          <a:prstGeom prst="rect">
            <a:avLst/>
          </a:prstGeom>
        </p:spPr>
        <p:txBody>
          <a:bodyPr wrap="square">
            <a:spAutoFit/>
          </a:bodyPr>
          <a:lstStyle/>
          <a:p>
            <a:r>
              <a:rPr lang="ja-JP" altLang="en-US" sz="1200" dirty="0" smtClean="0">
                <a:latin typeface="メイリオ" pitchFamily="50" charset="-128"/>
                <a:ea typeface="メイリオ" pitchFamily="50" charset="-128"/>
                <a:cs typeface="メイリオ" pitchFamily="50" charset="-128"/>
              </a:rPr>
              <a:t>　　　　　　　　　　　　　　</a:t>
            </a:r>
            <a:r>
              <a:rPr lang="ja-JP" altLang="en-US" sz="1400" dirty="0" smtClean="0">
                <a:latin typeface="HGP創英角ｺﾞｼｯｸUB" pitchFamily="50" charset="-128"/>
                <a:ea typeface="HGP創英角ｺﾞｼｯｸUB" pitchFamily="50" charset="-128"/>
                <a:cs typeface="メイリオ" pitchFamily="50" charset="-128"/>
              </a:rPr>
              <a:t>◆セミナー概要◆</a:t>
            </a:r>
            <a:endParaRPr lang="ja-JP" altLang="en-US" sz="1200" dirty="0" smtClean="0">
              <a:latin typeface="HGP創英角ｺﾞｼｯｸUB" pitchFamily="50" charset="-128"/>
              <a:ea typeface="HGP創英角ｺﾞｼｯｸUB" pitchFamily="50" charset="-128"/>
              <a:cs typeface="メイリオ" pitchFamily="50" charset="-128"/>
            </a:endParaRP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日 時</a:t>
            </a:r>
            <a:r>
              <a:rPr lang="en-US" altLang="ja-JP" sz="1200" b="1"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平成２５年</a:t>
            </a:r>
            <a:r>
              <a:rPr lang="en-US" altLang="ja-JP" sz="1200" b="1" dirty="0" smtClean="0">
                <a:latin typeface="メイリオ" pitchFamily="50" charset="-128"/>
                <a:ea typeface="メイリオ" pitchFamily="50" charset="-128"/>
                <a:cs typeface="メイリオ" pitchFamily="50" charset="-128"/>
              </a:rPr>
              <a:t>12</a:t>
            </a:r>
            <a:r>
              <a:rPr lang="ja-JP" altLang="en-US" sz="1200" b="1" dirty="0" smtClean="0">
                <a:latin typeface="メイリオ" pitchFamily="50" charset="-128"/>
                <a:ea typeface="メイリオ" pitchFamily="50" charset="-128"/>
                <a:cs typeface="メイリオ" pitchFamily="50" charset="-128"/>
              </a:rPr>
              <a:t>月</a:t>
            </a:r>
            <a:r>
              <a:rPr lang="en-US" altLang="ja-JP" sz="1400" b="1" dirty="0" smtClean="0">
                <a:latin typeface="メイリオ" pitchFamily="50" charset="-128"/>
                <a:ea typeface="メイリオ" pitchFamily="50" charset="-128"/>
                <a:cs typeface="メイリオ" pitchFamily="50" charset="-128"/>
              </a:rPr>
              <a:t>10</a:t>
            </a:r>
            <a:r>
              <a:rPr lang="ja-JP" altLang="en-US" sz="1200" b="1" dirty="0" smtClean="0">
                <a:latin typeface="メイリオ" pitchFamily="50" charset="-128"/>
                <a:ea typeface="メイリオ" pitchFamily="50" charset="-128"/>
                <a:cs typeface="メイリオ" pitchFamily="50" charset="-128"/>
              </a:rPr>
              <a:t>日（火曜日）午後</a:t>
            </a:r>
            <a:r>
              <a:rPr lang="en-US" altLang="ja-JP" sz="1200" b="1" dirty="0" smtClean="0">
                <a:latin typeface="メイリオ" pitchFamily="50" charset="-128"/>
                <a:ea typeface="メイリオ" pitchFamily="50" charset="-128"/>
                <a:cs typeface="メイリオ" pitchFamily="50" charset="-128"/>
              </a:rPr>
              <a:t>1</a:t>
            </a:r>
            <a:r>
              <a:rPr lang="ja-JP" altLang="en-US" sz="1200" b="1" dirty="0" smtClean="0">
                <a:latin typeface="メイリオ" pitchFamily="50" charset="-128"/>
                <a:ea typeface="メイリオ" pitchFamily="50" charset="-128"/>
                <a:cs typeface="メイリオ" pitchFamily="50" charset="-128"/>
              </a:rPr>
              <a:t>時</a:t>
            </a:r>
            <a:r>
              <a:rPr lang="en-US" altLang="ja-JP" sz="1200" b="1" dirty="0" smtClean="0">
                <a:latin typeface="メイリオ" pitchFamily="50" charset="-128"/>
                <a:ea typeface="メイリオ" pitchFamily="50" charset="-128"/>
                <a:cs typeface="メイリオ" pitchFamily="50" charset="-128"/>
              </a:rPr>
              <a:t>30</a:t>
            </a:r>
            <a:r>
              <a:rPr lang="ja-JP" altLang="en-US" sz="1200" b="1" dirty="0" smtClean="0">
                <a:latin typeface="メイリオ" pitchFamily="50" charset="-128"/>
                <a:ea typeface="メイリオ" pitchFamily="50" charset="-128"/>
                <a:cs typeface="メイリオ" pitchFamily="50" charset="-128"/>
              </a:rPr>
              <a:t>分～</a:t>
            </a:r>
            <a:r>
              <a:rPr lang="en-US" altLang="ja-JP" sz="1200" b="1" dirty="0" smtClean="0">
                <a:latin typeface="メイリオ" pitchFamily="50" charset="-128"/>
                <a:ea typeface="メイリオ" pitchFamily="50" charset="-128"/>
                <a:cs typeface="メイリオ" pitchFamily="50" charset="-128"/>
              </a:rPr>
              <a:t>4</a:t>
            </a:r>
            <a:r>
              <a:rPr lang="ja-JP" altLang="en-US" sz="1200" b="1" dirty="0" smtClean="0">
                <a:latin typeface="メイリオ" pitchFamily="50" charset="-128"/>
                <a:ea typeface="メイリオ" pitchFamily="50" charset="-128"/>
                <a:cs typeface="メイリオ" pitchFamily="50" charset="-128"/>
              </a:rPr>
              <a:t>時</a:t>
            </a:r>
            <a:r>
              <a:rPr lang="en-US" altLang="ja-JP" sz="1200" b="1" dirty="0" smtClean="0">
                <a:latin typeface="メイリオ" pitchFamily="50" charset="-128"/>
                <a:ea typeface="メイリオ" pitchFamily="50" charset="-128"/>
                <a:cs typeface="メイリオ" pitchFamily="50" charset="-128"/>
              </a:rPr>
              <a:t>00</a:t>
            </a:r>
            <a:r>
              <a:rPr lang="ja-JP" altLang="en-US" sz="1200" b="1" dirty="0" smtClean="0">
                <a:latin typeface="メイリオ" pitchFamily="50" charset="-128"/>
                <a:ea typeface="メイリオ" pitchFamily="50" charset="-128"/>
                <a:cs typeface="メイリオ" pitchFamily="50" charset="-128"/>
              </a:rPr>
              <a:t>分  </a:t>
            </a:r>
            <a:endParaRPr lang="ja-JP" altLang="en-US" sz="1200" dirty="0" smtClean="0">
              <a:latin typeface="メイリオ" pitchFamily="50" charset="-128"/>
              <a:ea typeface="メイリオ" pitchFamily="50" charset="-128"/>
              <a:cs typeface="メイリオ" pitchFamily="50" charset="-128"/>
            </a:endParaRP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会 場</a:t>
            </a:r>
            <a:r>
              <a:rPr lang="en-US" altLang="ja-JP" sz="1200" b="1"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箕面グリーンホール（箕面市立市民会館）　大会議室</a:t>
            </a:r>
          </a:p>
          <a:p>
            <a:r>
              <a:rPr lang="ja-JP" altLang="en-US" sz="1200" dirty="0" smtClean="0">
                <a:latin typeface="メイリオ" pitchFamily="50" charset="-128"/>
                <a:ea typeface="メイリオ" pitchFamily="50" charset="-128"/>
                <a:cs typeface="メイリオ" pitchFamily="50" charset="-128"/>
              </a:rPr>
              <a:t>　　　　    　</a:t>
            </a:r>
            <a:r>
              <a:rPr lang="zh-CN" altLang="en-US" sz="1200" dirty="0" smtClean="0"/>
              <a:t>大阪府箕面市西小路</a:t>
            </a:r>
            <a:r>
              <a:rPr lang="en-US" altLang="zh-CN" sz="1200" dirty="0" smtClean="0"/>
              <a:t>4</a:t>
            </a:r>
            <a:r>
              <a:rPr lang="zh-CN" altLang="en-US" sz="1200" dirty="0" smtClean="0"/>
              <a:t>丁目</a:t>
            </a:r>
            <a:r>
              <a:rPr lang="en-US" altLang="zh-CN" sz="1200" dirty="0" smtClean="0"/>
              <a:t>6</a:t>
            </a:r>
            <a:r>
              <a:rPr lang="zh-CN" altLang="en-US" sz="1200" dirty="0" smtClean="0"/>
              <a:t>番</a:t>
            </a:r>
            <a:r>
              <a:rPr lang="en-US" altLang="zh-CN" sz="1200" dirty="0" smtClean="0"/>
              <a:t>1</a:t>
            </a:r>
            <a:r>
              <a:rPr lang="zh-CN" altLang="en-US" sz="1200" dirty="0" smtClean="0"/>
              <a:t>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（阪急箕面線「牧落駅」出口より徒歩</a:t>
            </a:r>
            <a:r>
              <a:rPr lang="en-US" altLang="ja-JP" sz="1200" dirty="0" smtClean="0">
                <a:latin typeface="メイリオ" pitchFamily="50" charset="-128"/>
                <a:ea typeface="メイリオ" pitchFamily="50" charset="-128"/>
                <a:cs typeface="メイリオ" pitchFamily="50" charset="-128"/>
              </a:rPr>
              <a:t>8</a:t>
            </a:r>
            <a:r>
              <a:rPr lang="ja-JP" altLang="en-US" sz="1200" dirty="0" smtClean="0">
                <a:latin typeface="メイリオ" pitchFamily="50" charset="-128"/>
                <a:ea typeface="メイリオ" pitchFamily="50" charset="-128"/>
                <a:cs typeface="メイリオ" pitchFamily="50" charset="-128"/>
              </a:rPr>
              <a:t>分　箕面市役所隣）</a:t>
            </a:r>
          </a:p>
          <a:p>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講演内容</a:t>
            </a:r>
            <a:r>
              <a:rPr lang="en-US" altLang="ja-JP" sz="1400" dirty="0" smtClean="0">
                <a:latin typeface="メイリオ" pitchFamily="50" charset="-128"/>
                <a:ea typeface="メイリオ" pitchFamily="50" charset="-128"/>
                <a:cs typeface="メイリオ" pitchFamily="50" charset="-128"/>
              </a:rPr>
              <a:t>】</a:t>
            </a:r>
            <a:r>
              <a:rPr lang="en-US" altLang="ja-JP" sz="1400" b="1" dirty="0" smtClean="0">
                <a:solidFill>
                  <a:srgbClr val="FF0000"/>
                </a:solidFill>
                <a:latin typeface="メイリオ" pitchFamily="50" charset="-128"/>
                <a:ea typeface="メイリオ" pitchFamily="50" charset="-128"/>
                <a:cs typeface="メイリオ" pitchFamily="50" charset="-128"/>
              </a:rPr>
              <a:t>1.</a:t>
            </a:r>
            <a:r>
              <a:rPr lang="ja-JP" altLang="en-US" sz="1400" b="1" dirty="0" smtClean="0">
                <a:solidFill>
                  <a:srgbClr val="FF0000"/>
                </a:solidFill>
                <a:latin typeface="メイリオ" pitchFamily="50" charset="-128"/>
                <a:ea typeface="メイリオ" pitchFamily="50" charset="-128"/>
                <a:cs typeface="メイリオ" pitchFamily="50" charset="-128"/>
              </a:rPr>
              <a:t>申請に必要な中小企業会計要領とは</a:t>
            </a:r>
            <a:r>
              <a:rPr lang="ja-JP" altLang="en-US" sz="1400" b="1" dirty="0" smtClean="0">
                <a:latin typeface="メイリオ" pitchFamily="50" charset="-128"/>
                <a:ea typeface="メイリオ" pitchFamily="50" charset="-128"/>
                <a:cs typeface="メイリオ" pitchFamily="50" charset="-128"/>
              </a:rPr>
              <a:t>　　　　　田中会計事務所</a:t>
            </a:r>
          </a:p>
          <a:p>
            <a:r>
              <a:rPr lang="ja-JP" altLang="en-US" sz="1400" dirty="0" smtClean="0">
                <a:latin typeface="メイリオ" pitchFamily="50" charset="-128"/>
                <a:ea typeface="メイリオ" pitchFamily="50" charset="-128"/>
                <a:cs typeface="メイリオ" pitchFamily="50" charset="-128"/>
              </a:rPr>
              <a:t>　　　　　　</a:t>
            </a:r>
            <a:r>
              <a:rPr lang="en-US" altLang="ja-JP" sz="1400" b="1" dirty="0" smtClean="0">
                <a:solidFill>
                  <a:srgbClr val="FF0000"/>
                </a:solidFill>
                <a:latin typeface="HGP創英角ｺﾞｼｯｸUB" pitchFamily="50" charset="-128"/>
                <a:ea typeface="HGP創英角ｺﾞｼｯｸUB" pitchFamily="50" charset="-128"/>
                <a:cs typeface="メイリオ" pitchFamily="50" charset="-128"/>
              </a:rPr>
              <a:t>2.</a:t>
            </a:r>
            <a:r>
              <a:rPr lang="ja-JP" altLang="en-US" sz="1400" dirty="0" smtClean="0">
                <a:solidFill>
                  <a:srgbClr val="FF0000"/>
                </a:solidFill>
                <a:latin typeface="HGP創英角ｺﾞｼｯｸUB" pitchFamily="50" charset="-128"/>
                <a:ea typeface="HGP創英角ｺﾞｼｯｸUB" pitchFamily="50" charset="-128"/>
              </a:rPr>
              <a:t> 安価で始める</a:t>
            </a:r>
            <a:r>
              <a:rPr lang="en-US" altLang="ja-JP" sz="1400" dirty="0" smtClean="0">
                <a:solidFill>
                  <a:srgbClr val="FF0000"/>
                </a:solidFill>
                <a:latin typeface="HGP創英角ｺﾞｼｯｸUB" pitchFamily="50" charset="-128"/>
                <a:ea typeface="HGP創英角ｺﾞｼｯｸUB" pitchFamily="50" charset="-128"/>
              </a:rPr>
              <a:t>Web</a:t>
            </a:r>
            <a:r>
              <a:rPr lang="ja-JP" altLang="en-US" sz="1400" dirty="0" smtClean="0">
                <a:solidFill>
                  <a:srgbClr val="FF0000"/>
                </a:solidFill>
                <a:latin typeface="HGP創英角ｺﾞｼｯｸUB" pitchFamily="50" charset="-128"/>
                <a:ea typeface="HGP創英角ｺﾞｼｯｸUB" pitchFamily="50" charset="-128"/>
              </a:rPr>
              <a:t>マーケティング手法のご紹介</a:t>
            </a:r>
            <a:r>
              <a:rPr lang="ja-JP" altLang="en-US" sz="1400" b="1" dirty="0" smtClean="0">
                <a:latin typeface="メイリオ" pitchFamily="50" charset="-128"/>
                <a:ea typeface="メイリオ" pitchFamily="50" charset="-128"/>
                <a:cs typeface="メイリオ" pitchFamily="50" charset="-128"/>
              </a:rPr>
              <a:t>　　ケーエスピー㈱</a:t>
            </a:r>
          </a:p>
          <a:p>
            <a:r>
              <a:rPr lang="ja-JP" altLang="en-US" sz="1400" b="1" dirty="0" smtClean="0">
                <a:latin typeface="メイリオ" pitchFamily="50" charset="-128"/>
                <a:ea typeface="メイリオ" pitchFamily="50" charset="-128"/>
                <a:cs typeface="メイリオ" pitchFamily="50" charset="-128"/>
              </a:rPr>
              <a:t>　　　　　　</a:t>
            </a:r>
            <a:r>
              <a:rPr lang="en-US" altLang="ja-JP" sz="1400" b="1" dirty="0" smtClean="0">
                <a:solidFill>
                  <a:srgbClr val="FF0000"/>
                </a:solidFill>
                <a:latin typeface="メイリオ" pitchFamily="50" charset="-128"/>
                <a:ea typeface="メイリオ" pitchFamily="50" charset="-128"/>
                <a:cs typeface="メイリオ" pitchFamily="50" charset="-128"/>
              </a:rPr>
              <a:t>3.</a:t>
            </a:r>
            <a:r>
              <a:rPr lang="ja-JP" altLang="en-US" sz="1400" b="1" dirty="0" smtClean="0">
                <a:solidFill>
                  <a:srgbClr val="FF0000"/>
                </a:solidFill>
                <a:latin typeface="メイリオ" pitchFamily="50" charset="-128"/>
                <a:ea typeface="メイリオ" pitchFamily="50" charset="-128"/>
                <a:cs typeface="メイリオ" pitchFamily="50" charset="-128"/>
              </a:rPr>
              <a:t>申請採択には何をすることが必要なのか</a:t>
            </a:r>
            <a:r>
              <a:rPr lang="ja-JP" altLang="en-US" sz="1400" b="1" dirty="0" smtClean="0">
                <a:latin typeface="メイリオ" pitchFamily="50" charset="-128"/>
                <a:ea typeface="メイリオ" pitchFamily="50" charset="-128"/>
                <a:cs typeface="メイリオ" pitchFamily="50" charset="-128"/>
              </a:rPr>
              <a:t>　　㈱ウィズクライアント</a:t>
            </a:r>
            <a:endParaRPr lang="ja-JP" altLang="en-US" sz="1200" b="1" dirty="0" smtClean="0">
              <a:latin typeface="メイリオ" pitchFamily="50" charset="-128"/>
              <a:ea typeface="メイリオ" pitchFamily="50" charset="-128"/>
              <a:cs typeface="メイリオ" pitchFamily="50" charset="-128"/>
            </a:endParaRP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参 加 費</a:t>
            </a:r>
            <a:r>
              <a:rPr lang="en-US" altLang="ja-JP" sz="1200" b="1"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無料</a:t>
            </a:r>
            <a:endParaRPr lang="ja-JP" altLang="en-US" sz="1200" dirty="0" smtClean="0">
              <a:latin typeface="メイリオ" pitchFamily="50" charset="-128"/>
              <a:ea typeface="メイリオ" pitchFamily="50" charset="-128"/>
              <a:cs typeface="メイリオ" pitchFamily="50" charset="-128"/>
            </a:endParaRP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定 員</a:t>
            </a:r>
            <a:r>
              <a:rPr lang="en-US" altLang="ja-JP" sz="1200" b="1"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6</a:t>
            </a:r>
            <a:r>
              <a:rPr lang="ja-JP" altLang="en-US" sz="1200" dirty="0" smtClean="0">
                <a:latin typeface="メイリオ" pitchFamily="50" charset="-128"/>
                <a:ea typeface="メイリオ" pitchFamily="50" charset="-128"/>
                <a:cs typeface="メイリオ" pitchFamily="50" charset="-128"/>
              </a:rPr>
              <a:t>０名（先着順・定員に達し次第、締め切らせていただきます）</a:t>
            </a: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申込方法</a:t>
            </a:r>
            <a:r>
              <a:rPr lang="en-US" altLang="ja-JP" sz="1200" b="1"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FAX</a:t>
            </a:r>
            <a:r>
              <a:rPr lang="ja-JP" altLang="en-US" sz="1200" dirty="0" smtClean="0">
                <a:latin typeface="メイリオ" pitchFamily="50" charset="-128"/>
                <a:ea typeface="メイリオ" pitchFamily="50" charset="-128"/>
                <a:cs typeface="メイリオ" pitchFamily="50" charset="-128"/>
              </a:rPr>
              <a:t>（裏面申し込み書に記載）又は</a:t>
            </a:r>
            <a:r>
              <a:rPr lang="en-US" altLang="ja-JP" sz="1200" dirty="0" smtClean="0">
                <a:latin typeface="メイリオ" pitchFamily="50" charset="-128"/>
                <a:ea typeface="メイリオ" pitchFamily="50" charset="-128"/>
                <a:cs typeface="メイリオ" pitchFamily="50" charset="-128"/>
              </a:rPr>
              <a:t>E</a:t>
            </a:r>
            <a:r>
              <a:rPr lang="ja-JP" altLang="en-US" sz="1200" dirty="0" smtClean="0">
                <a:latin typeface="メイリオ" pitchFamily="50" charset="-128"/>
                <a:ea typeface="メイリオ" pitchFamily="50" charset="-128"/>
                <a:cs typeface="メイリオ" pitchFamily="50" charset="-128"/>
              </a:rPr>
              <a:t>メールでお申し込みください。</a:t>
            </a: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主催・問合せ先</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田中会計事務所</a:t>
            </a:r>
            <a:r>
              <a:rPr lang="en-US" altLang="ja-JP" sz="1200" b="1"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（担当　栗山）</a:t>
            </a:r>
            <a:r>
              <a:rPr lang="en-US" altLang="ja-JP" sz="1200" b="1" dirty="0" smtClean="0">
                <a:latin typeface="メイリオ" pitchFamily="50" charset="-128"/>
                <a:ea typeface="メイリオ" pitchFamily="50" charset="-128"/>
                <a:cs typeface="メイリオ" pitchFamily="50" charset="-128"/>
              </a:rPr>
              <a:t>Tel  072-722-3695</a:t>
            </a:r>
            <a:endParaRPr lang="ja-JP" altLang="en-US" sz="1200" b="1" dirty="0" smtClean="0">
              <a:latin typeface="メイリオ" pitchFamily="50" charset="-128"/>
              <a:ea typeface="メイリオ" pitchFamily="50" charset="-128"/>
              <a:cs typeface="メイリオ" pitchFamily="50" charset="-128"/>
            </a:endParaRPr>
          </a:p>
          <a:p>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562-0013</a:t>
            </a:r>
            <a:r>
              <a:rPr lang="ja-JP" altLang="en-US" sz="1200" b="1" dirty="0" smtClean="0">
                <a:latin typeface="メイリオ" pitchFamily="50" charset="-128"/>
                <a:ea typeface="メイリオ" pitchFamily="50" charset="-128"/>
                <a:cs typeface="メイリオ" pitchFamily="50" charset="-128"/>
              </a:rPr>
              <a:t>　箕面市坊島</a:t>
            </a:r>
            <a:r>
              <a:rPr lang="en-US" altLang="ja-JP" sz="1200" b="1" dirty="0" smtClean="0">
                <a:latin typeface="メイリオ" pitchFamily="50" charset="-128"/>
                <a:ea typeface="メイリオ" pitchFamily="50" charset="-128"/>
                <a:cs typeface="メイリオ" pitchFamily="50" charset="-128"/>
              </a:rPr>
              <a:t>1-2-18-102</a:t>
            </a:r>
            <a:r>
              <a:rPr lang="ja-JP" altLang="en-US" sz="1200" b="1" dirty="0" smtClean="0">
                <a:latin typeface="メイリオ" pitchFamily="50" charset="-128"/>
                <a:ea typeface="メイリオ" pitchFamily="50" charset="-128"/>
                <a:cs typeface="メイリオ" pitchFamily="50" charset="-128"/>
              </a:rPr>
              <a:t>　三和ミリオンハイツ</a:t>
            </a:r>
          </a:p>
          <a:p>
            <a:r>
              <a:rPr lang="ja-JP" altLang="en-US" sz="1200" b="1" dirty="0" smtClean="0">
                <a:latin typeface="メイリオ" pitchFamily="50" charset="-128"/>
                <a:ea typeface="メイリオ" pitchFamily="50" charset="-128"/>
                <a:cs typeface="メイリオ" pitchFamily="50" charset="-128"/>
              </a:rPr>
              <a:t>　 株式会社ウィズクライアント（担当：橋本） ℡ </a:t>
            </a:r>
            <a:r>
              <a:rPr lang="en-US" altLang="ja-JP" sz="1200" b="1" dirty="0" smtClean="0">
                <a:latin typeface="メイリオ" pitchFamily="50" charset="-128"/>
                <a:ea typeface="メイリオ" pitchFamily="50" charset="-128"/>
                <a:cs typeface="メイリオ" pitchFamily="50" charset="-128"/>
              </a:rPr>
              <a:t>06-6115-6331</a:t>
            </a:r>
            <a:r>
              <a:rPr lang="ja-JP" altLang="en-US" sz="1200" b="1" dirty="0" smtClean="0">
                <a:latin typeface="メイリオ" pitchFamily="50" charset="-128"/>
                <a:ea typeface="メイリオ" pitchFamily="50" charset="-128"/>
                <a:cs typeface="メイリオ" pitchFamily="50" charset="-128"/>
              </a:rPr>
              <a:t>　　</a:t>
            </a:r>
          </a:p>
          <a:p>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559-0034</a:t>
            </a:r>
            <a:r>
              <a:rPr lang="ja-JP" altLang="en-US" sz="1200" b="1" dirty="0" smtClean="0">
                <a:latin typeface="メイリオ" pitchFamily="50" charset="-128"/>
                <a:ea typeface="メイリオ" pitchFamily="50" charset="-128"/>
                <a:cs typeface="メイリオ" pitchFamily="50" charset="-128"/>
              </a:rPr>
              <a:t>　大阪市住之江区南港北</a:t>
            </a:r>
            <a:r>
              <a:rPr lang="en-US" altLang="ja-JP" sz="1200" b="1" dirty="0" smtClean="0">
                <a:latin typeface="メイリオ" pitchFamily="50" charset="-128"/>
                <a:ea typeface="メイリオ" pitchFamily="50" charset="-128"/>
                <a:cs typeface="メイリオ" pitchFamily="50" charset="-128"/>
              </a:rPr>
              <a:t>2-1-10</a:t>
            </a: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ATC</a:t>
            </a:r>
            <a:r>
              <a:rPr lang="ja-JP" altLang="en-US" sz="1200" b="1" dirty="0" smtClean="0">
                <a:latin typeface="メイリオ" pitchFamily="50" charset="-128"/>
                <a:ea typeface="メイリオ" pitchFamily="50" charset="-128"/>
                <a:cs typeface="メイリオ" pitchFamily="50" charset="-128"/>
              </a:rPr>
              <a:t>ﾋﾞﾙ</a:t>
            </a:r>
            <a:r>
              <a:rPr lang="en-US" altLang="ja-JP" sz="1200" b="1" dirty="0" smtClean="0">
                <a:latin typeface="メイリオ" pitchFamily="50" charset="-128"/>
                <a:ea typeface="メイリオ" pitchFamily="50" charset="-128"/>
                <a:cs typeface="メイリオ" pitchFamily="50" charset="-128"/>
              </a:rPr>
              <a:t>ITM</a:t>
            </a:r>
            <a:r>
              <a:rPr lang="ja-JP" altLang="en-US" sz="1200" b="1" dirty="0" smtClean="0">
                <a:latin typeface="メイリオ" pitchFamily="50" charset="-128"/>
                <a:ea typeface="メイリオ" pitchFamily="50" charset="-128"/>
                <a:cs typeface="メイリオ" pitchFamily="50" charset="-128"/>
              </a:rPr>
              <a:t>棟</a:t>
            </a:r>
            <a:r>
              <a:rPr lang="en-US" altLang="ja-JP" sz="1200" b="1" dirty="0" smtClean="0">
                <a:latin typeface="メイリオ" pitchFamily="50" charset="-128"/>
                <a:ea typeface="メイリオ" pitchFamily="50" charset="-128"/>
                <a:cs typeface="メイリオ" pitchFamily="50" charset="-128"/>
              </a:rPr>
              <a:t>6</a:t>
            </a:r>
            <a:r>
              <a:rPr lang="ja-JP" altLang="en-US" sz="1200" b="1" dirty="0" smtClean="0">
                <a:latin typeface="メイリオ" pitchFamily="50" charset="-128"/>
                <a:ea typeface="メイリオ" pitchFamily="50" charset="-128"/>
                <a:cs typeface="メイリオ" pitchFamily="50" charset="-128"/>
              </a:rPr>
              <a:t>階　</a:t>
            </a:r>
            <a:r>
              <a:rPr lang="en-US" altLang="ja-JP" sz="1200" b="1" dirty="0" smtClean="0">
                <a:latin typeface="メイリオ" pitchFamily="50" charset="-128"/>
                <a:ea typeface="メイリオ" pitchFamily="50" charset="-128"/>
                <a:cs typeface="メイリオ" pitchFamily="50" charset="-128"/>
              </a:rPr>
              <a:t>M-1-4C</a:t>
            </a:r>
            <a:r>
              <a:rPr lang="ja-JP" altLang="en-US" sz="1200" b="1" dirty="0" smtClean="0">
                <a:latin typeface="メイリオ" pitchFamily="50" charset="-128"/>
                <a:ea typeface="メイリオ" pitchFamily="50" charset="-128"/>
                <a:cs typeface="メイリオ" pitchFamily="50" charset="-128"/>
              </a:rPr>
              <a:t>　</a:t>
            </a:r>
          </a:p>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後援</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　</a:t>
            </a:r>
            <a:r>
              <a:rPr lang="ja-JP" altLang="en-US" sz="1600" b="1" dirty="0" smtClean="0">
                <a:latin typeface="メイリオ" pitchFamily="50" charset="-128"/>
                <a:ea typeface="メイリオ" pitchFamily="50" charset="-128"/>
                <a:cs typeface="メイリオ" pitchFamily="50" charset="-128"/>
              </a:rPr>
              <a:t>箕面商工会議所</a:t>
            </a:r>
            <a:r>
              <a:rPr lang="ja-JP" altLang="en-US" sz="1200" b="1" dirty="0" smtClean="0">
                <a:latin typeface="メイリオ" pitchFamily="50" charset="-128"/>
                <a:ea typeface="メイリオ" pitchFamily="50" charset="-128"/>
                <a:cs typeface="メイリオ" pitchFamily="50" charset="-128"/>
              </a:rPr>
              <a:t>　ケーエスピー株式会社　　　　　</a:t>
            </a:r>
            <a:endParaRPr lang="ja-JP" altLang="en-US" sz="1200" b="1" dirty="0">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0" y="1907704"/>
            <a:ext cx="6858000" cy="369332"/>
          </a:xfrm>
          <a:prstGeom prst="rect">
            <a:avLst/>
          </a:prstGeom>
          <a:noFill/>
        </p:spPr>
        <p:txBody>
          <a:bodyPr wrap="square" rtlCol="0">
            <a:spAutoFit/>
          </a:bodyPr>
          <a:lstStyle/>
          <a:p>
            <a:r>
              <a:rPr lang="en-US" altLang="ja-JP" dirty="0" smtClean="0">
                <a:latin typeface="+mn-ea"/>
              </a:rPr>
              <a:t>-</a:t>
            </a:r>
            <a:r>
              <a:rPr lang="ja-JP" altLang="en-US" dirty="0" smtClean="0">
                <a:latin typeface="+mn-ea"/>
              </a:rPr>
              <a:t>補助金を申請・採択されるには</a:t>
            </a:r>
            <a:r>
              <a:rPr lang="ja-JP" altLang="en-US" b="1" i="1" u="sng" dirty="0" smtClean="0">
                <a:solidFill>
                  <a:srgbClr val="FF0000"/>
                </a:solidFill>
                <a:latin typeface="+mn-ea"/>
              </a:rPr>
              <a:t>今から検討しなければ獲得</a:t>
            </a:r>
            <a:r>
              <a:rPr kumimoji="1" lang="ja-JP" altLang="en-US" b="1" i="1" u="sng" dirty="0" smtClean="0">
                <a:solidFill>
                  <a:srgbClr val="FF0000"/>
                </a:solidFill>
                <a:latin typeface="+mn-ea"/>
              </a:rPr>
              <a:t>できない</a:t>
            </a:r>
            <a:endParaRPr kumimoji="1" lang="ja-JP" altLang="en-US" b="1" dirty="0">
              <a:solidFill>
                <a:srgbClr val="FF0000"/>
              </a:solidFill>
              <a:latin typeface="+mn-ea"/>
            </a:endParaRPr>
          </a:p>
        </p:txBody>
      </p:sp>
      <p:sp>
        <p:nvSpPr>
          <p:cNvPr id="21" name="星 32 20"/>
          <p:cNvSpPr/>
          <p:nvPr/>
        </p:nvSpPr>
        <p:spPr>
          <a:xfrm>
            <a:off x="4869160" y="4283968"/>
            <a:ext cx="1988840" cy="2088232"/>
          </a:xfrm>
          <a:prstGeom prst="star3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rot="393572">
            <a:off x="5107903" y="4751045"/>
            <a:ext cx="1506069" cy="1323439"/>
          </a:xfrm>
          <a:prstGeom prst="rect">
            <a:avLst/>
          </a:prstGeom>
          <a:noFill/>
          <a:ln>
            <a:noFill/>
          </a:ln>
        </p:spPr>
        <p:txBody>
          <a:bodyPr wrap="square" rtlCol="0">
            <a:spAutoFit/>
          </a:bodyPr>
          <a:lstStyle/>
          <a:p>
            <a:pPr algn="ctr"/>
            <a:r>
              <a:rPr lang="ja-JP" altLang="en-US" sz="2000" b="1" dirty="0" smtClean="0">
                <a:solidFill>
                  <a:srgbClr val="FF0000"/>
                </a:solidFill>
                <a:latin typeface="HGS創英角ｺﾞｼｯｸUB" pitchFamily="50" charset="-128"/>
                <a:ea typeface="HGS創英角ｺﾞｼｯｸUB" pitchFamily="50" charset="-128"/>
              </a:rPr>
              <a:t>今年最後の地域</a:t>
            </a:r>
            <a:r>
              <a:rPr lang="ja-JP" altLang="en-US" sz="2000" b="1" dirty="0" smtClean="0">
                <a:solidFill>
                  <a:srgbClr val="FF0000"/>
                </a:solidFill>
                <a:latin typeface="HGS創英角ｺﾞｼｯｸUB" pitchFamily="50" charset="-128"/>
                <a:ea typeface="HGS創英角ｺﾞｼｯｸUB" pitchFamily="50" charset="-128"/>
              </a:rPr>
              <a:t>限定</a:t>
            </a:r>
          </a:p>
          <a:p>
            <a:pPr algn="ctr"/>
            <a:r>
              <a:rPr lang="ja-JP" altLang="en-US" sz="2000" b="1" dirty="0" smtClean="0">
                <a:solidFill>
                  <a:srgbClr val="FF0000"/>
                </a:solidFill>
                <a:latin typeface="HGS創英角ｺﾞｼｯｸUB" pitchFamily="50" charset="-128"/>
                <a:ea typeface="HGS創英角ｺﾞｼｯｸUB" pitchFamily="50" charset="-128"/>
              </a:rPr>
              <a:t>セミナー</a:t>
            </a:r>
          </a:p>
          <a:p>
            <a:pPr algn="ctr"/>
            <a:r>
              <a:rPr lang="ja-JP" altLang="en-US" sz="2000" b="1" dirty="0" err="1" smtClean="0">
                <a:solidFill>
                  <a:srgbClr val="FF0000"/>
                </a:solidFill>
                <a:latin typeface="HGS創英角ｺﾞｼｯｸUB" pitchFamily="50" charset="-128"/>
                <a:ea typeface="HGS創英角ｺﾞｼｯｸUB" pitchFamily="50" charset="-128"/>
              </a:rPr>
              <a:t>です</a:t>
            </a:r>
            <a:r>
              <a:rPr lang="en-US" altLang="ja-JP" sz="2000" b="1" dirty="0" smtClean="0">
                <a:solidFill>
                  <a:srgbClr val="FF0000"/>
                </a:solidFill>
                <a:latin typeface="HGS創英角ｺﾞｼｯｸUB" pitchFamily="50" charset="-128"/>
                <a:ea typeface="HGS創英角ｺﾞｼｯｸUB" pitchFamily="50" charset="-128"/>
              </a:rPr>
              <a:t>!</a:t>
            </a:r>
            <a:endParaRPr kumimoji="1" lang="ja-JP" altLang="en-US" sz="2000" b="1" dirty="0">
              <a:solidFill>
                <a:srgbClr val="FF0000"/>
              </a:solidFill>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7" name="Rectangle 161"/>
          <p:cNvSpPr>
            <a:spLocks noChangeArrowheads="1"/>
          </p:cNvSpPr>
          <p:nvPr/>
        </p:nvSpPr>
        <p:spPr bwMode="auto">
          <a:xfrm>
            <a:off x="1700213" y="107950"/>
            <a:ext cx="3457575" cy="431800"/>
          </a:xfrm>
          <a:prstGeom prst="rect">
            <a:avLst/>
          </a:prstGeom>
          <a:solidFill>
            <a:schemeClr val="bg1"/>
          </a:solidFill>
          <a:ln w="19050">
            <a:solidFill>
              <a:schemeClr val="accent1">
                <a:lumMod val="75000"/>
              </a:schemeClr>
            </a:solidFill>
            <a:miter lim="800000"/>
            <a:headEnd/>
            <a:tailEnd/>
          </a:ln>
          <a:effectLst/>
        </p:spPr>
        <p:txBody>
          <a:bodyPr wrap="none" anchor="ctr"/>
          <a:lstStyle/>
          <a:p>
            <a:pPr algn="ctr">
              <a:spcBef>
                <a:spcPct val="50000"/>
              </a:spcBef>
            </a:pPr>
            <a:r>
              <a:rPr lang="ja-JP" altLang="en-US" sz="2800" b="1" dirty="0" smtClean="0">
                <a:solidFill>
                  <a:schemeClr val="tx2">
                    <a:lumMod val="75000"/>
                  </a:schemeClr>
                </a:solidFill>
                <a:latin typeface="+mj-ea"/>
                <a:ea typeface="+mj-ea"/>
                <a:cs typeface="メイリオ" pitchFamily="50" charset="-128"/>
              </a:rPr>
              <a:t>■セミナー内容■</a:t>
            </a:r>
            <a:endParaRPr lang="ja-JP" altLang="en-US" sz="2800" b="1" dirty="0">
              <a:solidFill>
                <a:schemeClr val="tx2">
                  <a:lumMod val="75000"/>
                </a:schemeClr>
              </a:solidFill>
              <a:latin typeface="+mj-ea"/>
              <a:ea typeface="+mj-ea"/>
              <a:cs typeface="メイリオ" pitchFamily="50" charset="-128"/>
            </a:endParaRPr>
          </a:p>
        </p:txBody>
      </p:sp>
      <p:sp>
        <p:nvSpPr>
          <p:cNvPr id="4100" name="Rectangle 152"/>
          <p:cNvSpPr>
            <a:spLocks noChangeArrowheads="1"/>
          </p:cNvSpPr>
          <p:nvPr/>
        </p:nvSpPr>
        <p:spPr bwMode="auto">
          <a:xfrm>
            <a:off x="0" y="8172400"/>
            <a:ext cx="6858000" cy="971601"/>
          </a:xfrm>
          <a:prstGeom prst="rect">
            <a:avLst/>
          </a:prstGeom>
          <a:solidFill>
            <a:schemeClr val="accent5">
              <a:lumMod val="20000"/>
              <a:lumOff val="80000"/>
            </a:schemeClr>
          </a:solidFill>
          <a:ln w="19050">
            <a:solidFill>
              <a:schemeClr val="accent5">
                <a:lumMod val="50000"/>
              </a:schemeClr>
            </a:solidFill>
            <a:miter lim="800000"/>
            <a:headEnd/>
            <a:tailEnd/>
          </a:ln>
        </p:spPr>
        <p:txBody>
          <a:bodyPr wrap="none" anchor="ctr"/>
          <a:lstStyle/>
          <a:p>
            <a:endParaRPr lang="ja-JP" altLang="en-US" dirty="0"/>
          </a:p>
        </p:txBody>
      </p:sp>
      <p:sp>
        <p:nvSpPr>
          <p:cNvPr id="4102" name="Rectangle 144"/>
          <p:cNvSpPr>
            <a:spLocks noChangeArrowheads="1"/>
          </p:cNvSpPr>
          <p:nvPr/>
        </p:nvSpPr>
        <p:spPr bwMode="auto">
          <a:xfrm>
            <a:off x="0" y="611188"/>
            <a:ext cx="6858000" cy="360362"/>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ja-JP" altLang="en-US" b="1" kern="10" spc="50" dirty="0">
              <a:ln w="11430"/>
              <a:gradFill>
                <a:gsLst>
                  <a:gs pos="24000">
                    <a:srgbClr val="FF5B11">
                      <a:lumMod val="90000"/>
                      <a:lumOff val="10000"/>
                    </a:srgbClr>
                  </a:gs>
                  <a:gs pos="74000">
                    <a:schemeClr val="accent2">
                      <a:satMod val="155000"/>
                    </a:schemeClr>
                  </a:gs>
                  <a:gs pos="100000">
                    <a:srgbClr val="F60000"/>
                  </a:gs>
                </a:gsLst>
                <a:lin ang="5400000"/>
              </a:gradFill>
              <a:effectLst>
                <a:outerShdw blurRad="76200" dist="50800" dir="5400000" algn="tl" rotWithShape="0">
                  <a:srgbClr val="000000">
                    <a:alpha val="65000"/>
                  </a:srgbClr>
                </a:outerShdw>
              </a:effectLst>
              <a:latin typeface="HGPｺﾞｼｯｸE" pitchFamily="50" charset="-128"/>
            </a:endParaRPr>
          </a:p>
        </p:txBody>
      </p:sp>
      <p:sp>
        <p:nvSpPr>
          <p:cNvPr id="4157" name="Rectangle 142"/>
          <p:cNvSpPr>
            <a:spLocks noChangeArrowheads="1"/>
          </p:cNvSpPr>
          <p:nvPr/>
        </p:nvSpPr>
        <p:spPr bwMode="auto">
          <a:xfrm>
            <a:off x="1773" y="5580360"/>
            <a:ext cx="6858000" cy="4318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endParaRPr lang="ja-JP" altLang="en-US" dirty="0">
              <a:solidFill>
                <a:srgbClr val="BBE7FB"/>
              </a:solidFill>
              <a:latin typeface="メイリオ" pitchFamily="50" charset="-128"/>
              <a:ea typeface="メイリオ" pitchFamily="50" charset="-128"/>
              <a:cs typeface="メイリオ" pitchFamily="50" charset="-128"/>
            </a:endParaRPr>
          </a:p>
        </p:txBody>
      </p:sp>
      <p:sp>
        <p:nvSpPr>
          <p:cNvPr id="4158" name="Text Box 35"/>
          <p:cNvSpPr txBox="1">
            <a:spLocks noChangeArrowheads="1"/>
          </p:cNvSpPr>
          <p:nvPr/>
        </p:nvSpPr>
        <p:spPr bwMode="auto">
          <a:xfrm>
            <a:off x="1" y="5593660"/>
            <a:ext cx="6858000" cy="338554"/>
          </a:xfrm>
          <a:prstGeom prst="rect">
            <a:avLst/>
          </a:prstGeom>
          <a:solidFill>
            <a:schemeClr val="accent5">
              <a:lumMod val="40000"/>
              <a:lumOff val="6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600" dirty="0">
                <a:latin typeface="メイリオ" pitchFamily="50" charset="-128"/>
                <a:ea typeface="メイリオ" pitchFamily="50" charset="-128"/>
                <a:cs typeface="メイリオ" pitchFamily="50" charset="-128"/>
              </a:rPr>
              <a:t>お申し込み</a:t>
            </a:r>
            <a:r>
              <a:rPr lang="ja-JP" altLang="en-US" sz="1600" dirty="0" smtClean="0">
                <a:latin typeface="メイリオ" pitchFamily="50" charset="-128"/>
                <a:ea typeface="メイリオ" pitchFamily="50" charset="-128"/>
                <a:cs typeface="メイリオ" pitchFamily="50" charset="-128"/>
              </a:rPr>
              <a:t>は</a:t>
            </a:r>
            <a:r>
              <a:rPr lang="ja-JP" altLang="en-US" sz="1600" dirty="0" smtClean="0">
                <a:latin typeface="メイリオ" pitchFamily="50" charset="-128"/>
                <a:ea typeface="メイリオ" pitchFamily="50" charset="-128"/>
                <a:cs typeface="メイリオ" pitchFamily="50" charset="-128"/>
              </a:rPr>
              <a:t>この</a:t>
            </a:r>
            <a:r>
              <a:rPr lang="ja-JP" altLang="en-US" sz="1600" dirty="0" smtClean="0">
                <a:latin typeface="メイリオ" pitchFamily="50" charset="-128"/>
                <a:ea typeface="メイリオ" pitchFamily="50" charset="-128"/>
                <a:cs typeface="メイリオ" pitchFamily="50" charset="-128"/>
              </a:rPr>
              <a:t>用紙</a:t>
            </a:r>
            <a:r>
              <a:rPr lang="ja-JP" altLang="en-US" sz="1600" dirty="0" smtClean="0">
                <a:latin typeface="メイリオ" pitchFamily="50" charset="-128"/>
                <a:ea typeface="メイリオ" pitchFamily="50" charset="-128"/>
                <a:cs typeface="メイリオ" pitchFamily="50" charset="-128"/>
              </a:rPr>
              <a:t>で</a:t>
            </a:r>
            <a:r>
              <a:rPr lang="ja-JP" altLang="en-US" sz="1600" b="1" dirty="0" smtClean="0">
                <a:latin typeface="メイリオ" pitchFamily="50" charset="-128"/>
                <a:ea typeface="メイリオ" pitchFamily="50" charset="-128"/>
                <a:cs typeface="メイリオ" pitchFamily="50" charset="-128"/>
              </a:rPr>
              <a:t>Ｅ</a:t>
            </a:r>
            <a:r>
              <a:rPr lang="ja-JP" altLang="en-US" sz="1600" b="1" dirty="0">
                <a:latin typeface="メイリオ" pitchFamily="50" charset="-128"/>
                <a:ea typeface="メイリオ" pitchFamily="50" charset="-128"/>
                <a:cs typeface="メイリオ" pitchFamily="50" charset="-128"/>
              </a:rPr>
              <a:t>メール</a:t>
            </a:r>
            <a:r>
              <a:rPr lang="ja-JP" altLang="en-US" sz="1600" dirty="0">
                <a:latin typeface="メイリオ" pitchFamily="50" charset="-128"/>
                <a:ea typeface="メイリオ" pitchFamily="50" charset="-128"/>
                <a:cs typeface="メイリオ" pitchFamily="50" charset="-128"/>
              </a:rPr>
              <a:t>もしくは</a:t>
            </a:r>
            <a:r>
              <a:rPr lang="ja-JP" altLang="en-US" sz="1600" b="1" dirty="0">
                <a:latin typeface="メイリオ" pitchFamily="50" charset="-128"/>
                <a:ea typeface="メイリオ" pitchFamily="50" charset="-128"/>
                <a:cs typeface="メイリオ" pitchFamily="50" charset="-128"/>
              </a:rPr>
              <a:t>ＦＡＸ</a:t>
            </a:r>
            <a:r>
              <a:rPr lang="ja-JP" altLang="en-US" sz="1600" dirty="0">
                <a:latin typeface="メイリオ" pitchFamily="50" charset="-128"/>
                <a:ea typeface="メイリオ" pitchFamily="50" charset="-128"/>
                <a:cs typeface="メイリオ" pitchFamily="50" charset="-128"/>
              </a:rPr>
              <a:t>でお申し込み下さい。</a:t>
            </a:r>
          </a:p>
        </p:txBody>
      </p:sp>
      <p:sp>
        <p:nvSpPr>
          <p:cNvPr id="4109" name="Text Box 36"/>
          <p:cNvSpPr txBox="1">
            <a:spLocks noChangeArrowheads="1"/>
          </p:cNvSpPr>
          <p:nvPr/>
        </p:nvSpPr>
        <p:spPr bwMode="auto">
          <a:xfrm>
            <a:off x="1096963" y="8156606"/>
            <a:ext cx="5761037"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r>
              <a:rPr lang="ja-JP" altLang="en-US" sz="1400" dirty="0" smtClean="0"/>
              <a:t>田中会計事務所　　電話</a:t>
            </a:r>
            <a:r>
              <a:rPr lang="en-US" altLang="ja-JP" dirty="0" smtClean="0"/>
              <a:t>:072-722-3695</a:t>
            </a:r>
            <a:endParaRPr lang="ja-JP" altLang="en-US" sz="1400" dirty="0" smtClean="0"/>
          </a:p>
          <a:p>
            <a:pPr eaLnBrk="1" hangingPunct="1"/>
            <a:r>
              <a:rPr lang="en-US" altLang="ja-JP" sz="1400" dirty="0" smtClean="0"/>
              <a:t>MAIL: </a:t>
            </a:r>
            <a:r>
              <a:rPr lang="en-US" altLang="ja-JP" sz="1400" dirty="0" smtClean="0">
                <a:hlinkClick r:id="rId3"/>
              </a:rPr>
              <a:t>kaikei@t-m-c.co.jp</a:t>
            </a:r>
            <a:r>
              <a:rPr lang="en-US" altLang="ja-JP" sz="1400" dirty="0" smtClean="0"/>
              <a:t>        FAX:072-723-1228</a:t>
            </a:r>
            <a:endParaRPr lang="ja-JP" altLang="en-US" sz="1400" dirty="0" smtClean="0"/>
          </a:p>
          <a:p>
            <a:pPr eaLnBrk="1" hangingPunct="1"/>
            <a:r>
              <a:rPr lang="ja-JP" altLang="en-US" sz="1400" dirty="0" smtClean="0"/>
              <a:t>株式</a:t>
            </a:r>
            <a:r>
              <a:rPr lang="ja-JP" altLang="en-US" sz="1400" dirty="0"/>
              <a:t>会社ウィズクライアント　</a:t>
            </a:r>
            <a:r>
              <a:rPr lang="ja-JP" altLang="en-US" sz="1400" dirty="0" smtClean="0">
                <a:latin typeface="HGPｺﾞｼｯｸE" pitchFamily="50" charset="-128"/>
              </a:rPr>
              <a:t>電話</a:t>
            </a:r>
            <a:r>
              <a:rPr lang="ja-JP" altLang="en-US" sz="1400" dirty="0">
                <a:latin typeface="HGPｺﾞｼｯｸE" pitchFamily="50" charset="-128"/>
              </a:rPr>
              <a:t>：</a:t>
            </a:r>
            <a:r>
              <a:rPr lang="en-US" altLang="ja-JP" sz="1400" dirty="0" smtClean="0">
                <a:latin typeface="HGPｺﾞｼｯｸE" pitchFamily="50" charset="-128"/>
              </a:rPr>
              <a:t>06-6115-6331 </a:t>
            </a:r>
            <a:r>
              <a:rPr lang="ja-JP" altLang="en-US" sz="1400" dirty="0">
                <a:latin typeface="HGPｺﾞｼｯｸE" pitchFamily="50" charset="-128"/>
              </a:rPr>
              <a:t>　　　　　</a:t>
            </a:r>
          </a:p>
          <a:p>
            <a:pPr eaLnBrk="1" hangingPunct="1"/>
            <a:r>
              <a:rPr lang="en-US" altLang="ja-JP" sz="1400" dirty="0">
                <a:latin typeface="HGPｺﾞｼｯｸE" pitchFamily="50" charset="-128"/>
              </a:rPr>
              <a:t>MAIL: info@with-clients.co.jp</a:t>
            </a:r>
            <a:r>
              <a:rPr lang="ja-JP" altLang="en-US" sz="1400" dirty="0">
                <a:latin typeface="HGPｺﾞｼｯｸE" pitchFamily="50" charset="-128"/>
              </a:rPr>
              <a:t>　 </a:t>
            </a:r>
            <a:r>
              <a:rPr lang="en-US" altLang="ja-JP" sz="1400" dirty="0">
                <a:latin typeface="HGPｺﾞｼｯｸE" pitchFamily="50" charset="-128"/>
              </a:rPr>
              <a:t>FAX</a:t>
            </a:r>
            <a:r>
              <a:rPr lang="ja-JP" altLang="en-US" sz="1400" dirty="0">
                <a:latin typeface="HGPｺﾞｼｯｸE" pitchFamily="50" charset="-128"/>
              </a:rPr>
              <a:t>：</a:t>
            </a:r>
            <a:r>
              <a:rPr lang="en-US" altLang="ja-JP" sz="1400" dirty="0" smtClean="0">
                <a:latin typeface="HGPｺﾞｼｯｸE" pitchFamily="50" charset="-128"/>
              </a:rPr>
              <a:t>06-6115-6341</a:t>
            </a:r>
            <a:endParaRPr lang="ja-JP" altLang="en-US" sz="1400" dirty="0">
              <a:latin typeface="HGPｺﾞｼｯｸE" pitchFamily="50" charset="-128"/>
            </a:endParaRPr>
          </a:p>
        </p:txBody>
      </p:sp>
      <p:sp>
        <p:nvSpPr>
          <p:cNvPr id="4110" name="Text Box 122"/>
          <p:cNvSpPr txBox="1">
            <a:spLocks noChangeArrowheads="1"/>
          </p:cNvSpPr>
          <p:nvPr/>
        </p:nvSpPr>
        <p:spPr bwMode="auto">
          <a:xfrm>
            <a:off x="1773" y="5900663"/>
            <a:ext cx="6858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en-US" altLang="ja-JP" dirty="0" smtClean="0">
                <a:latin typeface="HGS創英角ｺﾞｼｯｸUB" pitchFamily="50" charset="-128"/>
                <a:ea typeface="HGS創英角ｺﾞｼｯｸUB" pitchFamily="50" charset="-128"/>
                <a:cs typeface="メイリオ" pitchFamily="50" charset="-128"/>
              </a:rPr>
              <a:t>--------</a:t>
            </a:r>
            <a:r>
              <a:rPr lang="ja-JP" altLang="en-US" dirty="0" smtClean="0">
                <a:latin typeface="HGS創英角ｺﾞｼｯｸUB" pitchFamily="50" charset="-128"/>
                <a:ea typeface="HGS創英角ｺﾞｼｯｸUB" pitchFamily="50" charset="-128"/>
                <a:cs typeface="メイリオ" pitchFamily="50" charset="-128"/>
              </a:rPr>
              <a:t>ＦＡＸ用申込書　</a:t>
            </a:r>
            <a:r>
              <a:rPr lang="en-US" altLang="ja-JP" dirty="0" smtClean="0">
                <a:latin typeface="HGS創英角ｺﾞｼｯｸUB" pitchFamily="50" charset="-128"/>
                <a:ea typeface="HGS創英角ｺﾞｼｯｸUB" pitchFamily="50" charset="-128"/>
                <a:cs typeface="メイリオ" pitchFamily="50" charset="-128"/>
              </a:rPr>
              <a:t>FAX</a:t>
            </a:r>
            <a:r>
              <a:rPr lang="ja-JP" altLang="en-US" dirty="0" smtClean="0">
                <a:latin typeface="HGS創英角ｺﾞｼｯｸUB" pitchFamily="50" charset="-128"/>
                <a:ea typeface="HGS創英角ｺﾞｼｯｸUB" pitchFamily="50" charset="-128"/>
                <a:cs typeface="メイリオ" pitchFamily="50" charset="-128"/>
              </a:rPr>
              <a:t>番号　</a:t>
            </a:r>
            <a:r>
              <a:rPr lang="en-US" altLang="ja-JP" dirty="0" smtClean="0">
                <a:latin typeface="HGS創英角ｺﾞｼｯｸUB" pitchFamily="50" charset="-128"/>
                <a:ea typeface="HGS創英角ｺﾞｼｯｸUB" pitchFamily="50" charset="-128"/>
                <a:cs typeface="メイリオ" pitchFamily="50" charset="-128"/>
              </a:rPr>
              <a:t>072-723-1228-</a:t>
            </a:r>
            <a:r>
              <a:rPr lang="en-US" altLang="ja-JP" dirty="0" smtClean="0">
                <a:latin typeface="HGS創英角ｺﾞｼｯｸUB" pitchFamily="50" charset="-128"/>
                <a:ea typeface="HGS創英角ｺﾞｼｯｸUB" pitchFamily="50" charset="-128"/>
                <a:cs typeface="メイリオ" pitchFamily="50" charset="-128"/>
              </a:rPr>
              <a:t>-----</a:t>
            </a:r>
            <a:endParaRPr lang="ja-JP" altLang="en-US" dirty="0">
              <a:latin typeface="HGS創英角ｺﾞｼｯｸUB" pitchFamily="50" charset="-128"/>
              <a:ea typeface="HGS創英角ｺﾞｼｯｸUB" pitchFamily="50" charset="-128"/>
              <a:cs typeface="メイリオ" pitchFamily="50" charset="-128"/>
            </a:endParaRPr>
          </a:p>
        </p:txBody>
      </p:sp>
      <p:sp>
        <p:nvSpPr>
          <p:cNvPr id="4113" name="Text Box 148"/>
          <p:cNvSpPr txBox="1">
            <a:spLocks noChangeArrowheads="1"/>
          </p:cNvSpPr>
          <p:nvPr/>
        </p:nvSpPr>
        <p:spPr bwMode="auto">
          <a:xfrm>
            <a:off x="0" y="8430815"/>
            <a:ext cx="119697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200" dirty="0"/>
              <a:t>お申し込み　　　問い合わせ先</a:t>
            </a:r>
          </a:p>
        </p:txBody>
      </p:sp>
      <p:sp>
        <p:nvSpPr>
          <p:cNvPr id="4114" name="Line 153"/>
          <p:cNvSpPr>
            <a:spLocks noChangeShapeType="1"/>
          </p:cNvSpPr>
          <p:nvPr/>
        </p:nvSpPr>
        <p:spPr bwMode="auto">
          <a:xfrm flipH="1">
            <a:off x="1052736" y="8172400"/>
            <a:ext cx="0" cy="971600"/>
          </a:xfrm>
          <a:prstGeom prst="line">
            <a:avLst/>
          </a:prstGeom>
          <a:noFill/>
          <a:ln w="19050">
            <a:solidFill>
              <a:schemeClr val="accent5">
                <a:lumMod val="50000"/>
              </a:schemeClr>
            </a:solidFill>
            <a:round/>
            <a:headEnd/>
            <a:tailEnd/>
          </a:ln>
          <a:extLst>
            <a:ext uri="{909E8E84-426E-40DD-AFC4-6F175D3DCCD1}">
              <a14:hiddenFill xmlns="" xmlns:a14="http://schemas.microsoft.com/office/drawing/2010/main">
                <a:noFill/>
              </a14:hiddenFill>
            </a:ext>
          </a:extLst>
        </p:spPr>
        <p:txBody>
          <a:bodyPr/>
          <a:lstStyle/>
          <a:p>
            <a:endParaRPr lang="ja-JP" altLang="en-US" dirty="0"/>
          </a:p>
        </p:txBody>
      </p:sp>
      <p:sp>
        <p:nvSpPr>
          <p:cNvPr id="4135" name="Rectangle 107"/>
          <p:cNvSpPr>
            <a:spLocks noChangeArrowheads="1"/>
          </p:cNvSpPr>
          <p:nvPr/>
        </p:nvSpPr>
        <p:spPr bwMode="auto">
          <a:xfrm>
            <a:off x="163884" y="6269995"/>
            <a:ext cx="6533779" cy="1224136"/>
          </a:xfrm>
          <a:prstGeom prst="rect">
            <a:avLst/>
          </a:prstGeom>
          <a:solidFill>
            <a:srgbClr val="FFFFFF"/>
          </a:solidFill>
          <a:ln w="9525">
            <a:solidFill>
              <a:schemeClr val="tx1"/>
            </a:solidFill>
            <a:miter lim="800000"/>
            <a:headEnd/>
            <a:tailEnd/>
          </a:ln>
        </p:spPr>
        <p:txBody>
          <a:bodyPr wrap="none" anchor="ctr"/>
          <a:lstStyle/>
          <a:p>
            <a:endParaRPr lang="ja-JP" altLang="en-US" dirty="0">
              <a:latin typeface="メイリオ" pitchFamily="50" charset="-128"/>
              <a:ea typeface="メイリオ" pitchFamily="50" charset="-128"/>
              <a:cs typeface="メイリオ" pitchFamily="50" charset="-128"/>
            </a:endParaRPr>
          </a:p>
        </p:txBody>
      </p:sp>
      <p:sp>
        <p:nvSpPr>
          <p:cNvPr id="4136" name="Text Box 108"/>
          <p:cNvSpPr txBox="1">
            <a:spLocks noChangeArrowheads="1"/>
          </p:cNvSpPr>
          <p:nvPr/>
        </p:nvSpPr>
        <p:spPr bwMode="auto">
          <a:xfrm>
            <a:off x="217653" y="6311198"/>
            <a:ext cx="951553" cy="20734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smtClean="0">
                <a:latin typeface="メイリオ" pitchFamily="50" charset="-128"/>
                <a:ea typeface="メイリオ" pitchFamily="50" charset="-128"/>
                <a:cs typeface="メイリオ" pitchFamily="50" charset="-128"/>
              </a:rPr>
              <a:t>企業名</a:t>
            </a:r>
            <a:endParaRPr lang="ja-JP" altLang="en-US" sz="1400" dirty="0">
              <a:latin typeface="メイリオ" pitchFamily="50" charset="-128"/>
              <a:ea typeface="メイリオ" pitchFamily="50" charset="-128"/>
              <a:cs typeface="メイリオ" pitchFamily="50" charset="-128"/>
            </a:endParaRPr>
          </a:p>
        </p:txBody>
      </p:sp>
      <p:sp>
        <p:nvSpPr>
          <p:cNvPr id="4137" name="Text Box 109"/>
          <p:cNvSpPr txBox="1">
            <a:spLocks noChangeArrowheads="1"/>
          </p:cNvSpPr>
          <p:nvPr/>
        </p:nvSpPr>
        <p:spPr bwMode="auto">
          <a:xfrm>
            <a:off x="237206" y="6708611"/>
            <a:ext cx="710406" cy="20734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a:latin typeface="メイリオ" pitchFamily="50" charset="-128"/>
                <a:ea typeface="メイリオ" pitchFamily="50" charset="-128"/>
                <a:cs typeface="メイリオ" pitchFamily="50" charset="-128"/>
              </a:rPr>
              <a:t>氏名</a:t>
            </a:r>
          </a:p>
        </p:txBody>
      </p:sp>
      <p:sp>
        <p:nvSpPr>
          <p:cNvPr id="4138" name="Text Box 110"/>
          <p:cNvSpPr txBox="1">
            <a:spLocks noChangeArrowheads="1"/>
          </p:cNvSpPr>
          <p:nvPr/>
        </p:nvSpPr>
        <p:spPr bwMode="auto">
          <a:xfrm>
            <a:off x="3429144" y="6355060"/>
            <a:ext cx="1129154" cy="20734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a:latin typeface="メイリオ" pitchFamily="50" charset="-128"/>
                <a:ea typeface="メイリオ" pitchFamily="50" charset="-128"/>
                <a:cs typeface="メイリオ" pitchFamily="50" charset="-128"/>
              </a:rPr>
              <a:t>Ｅメール</a:t>
            </a:r>
            <a:endParaRPr lang="en-US" altLang="ja-JP" sz="1400" dirty="0">
              <a:latin typeface="メイリオ" pitchFamily="50" charset="-128"/>
              <a:ea typeface="メイリオ" pitchFamily="50" charset="-128"/>
              <a:cs typeface="メイリオ" pitchFamily="50" charset="-128"/>
            </a:endParaRPr>
          </a:p>
        </p:txBody>
      </p:sp>
      <p:sp>
        <p:nvSpPr>
          <p:cNvPr id="4139" name="Text Box 111"/>
          <p:cNvSpPr txBox="1">
            <a:spLocks noChangeArrowheads="1"/>
          </p:cNvSpPr>
          <p:nvPr/>
        </p:nvSpPr>
        <p:spPr bwMode="auto">
          <a:xfrm>
            <a:off x="237206" y="6610254"/>
            <a:ext cx="638714" cy="14487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800" dirty="0">
                <a:latin typeface="メイリオ" pitchFamily="50" charset="-128"/>
                <a:ea typeface="メイリオ" pitchFamily="50" charset="-128"/>
                <a:cs typeface="メイリオ" pitchFamily="50" charset="-128"/>
              </a:rPr>
              <a:t>ふりがな</a:t>
            </a:r>
          </a:p>
        </p:txBody>
      </p:sp>
      <p:sp>
        <p:nvSpPr>
          <p:cNvPr id="4140" name="Text Box 112"/>
          <p:cNvSpPr txBox="1">
            <a:spLocks noChangeArrowheads="1"/>
          </p:cNvSpPr>
          <p:nvPr/>
        </p:nvSpPr>
        <p:spPr bwMode="auto">
          <a:xfrm>
            <a:off x="3551347" y="6962476"/>
            <a:ext cx="808168" cy="497098"/>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lnSpc>
                <a:spcPct val="120000"/>
              </a:lnSpc>
              <a:spcBef>
                <a:spcPct val="50000"/>
              </a:spcBef>
            </a:pPr>
            <a:r>
              <a:rPr lang="ja-JP" altLang="en-US" sz="1200" dirty="0">
                <a:latin typeface="メイリオ" pitchFamily="50" charset="-128"/>
                <a:ea typeface="メイリオ" pitchFamily="50" charset="-128"/>
                <a:cs typeface="メイリオ" pitchFamily="50" charset="-128"/>
              </a:rPr>
              <a:t>電話　　ＦＡＸ　</a:t>
            </a:r>
          </a:p>
        </p:txBody>
      </p:sp>
      <p:sp>
        <p:nvSpPr>
          <p:cNvPr id="4141" name="Text Box 113"/>
          <p:cNvSpPr txBox="1">
            <a:spLocks noChangeArrowheads="1"/>
          </p:cNvSpPr>
          <p:nvPr/>
        </p:nvSpPr>
        <p:spPr bwMode="auto">
          <a:xfrm>
            <a:off x="3491060" y="6631521"/>
            <a:ext cx="803280" cy="20734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a:latin typeface="メイリオ" pitchFamily="50" charset="-128"/>
                <a:ea typeface="メイリオ" pitchFamily="50" charset="-128"/>
                <a:cs typeface="メイリオ" pitchFamily="50" charset="-128"/>
              </a:rPr>
              <a:t>役職名</a:t>
            </a:r>
          </a:p>
        </p:txBody>
      </p:sp>
      <p:sp>
        <p:nvSpPr>
          <p:cNvPr id="4142" name="Text Box 114"/>
          <p:cNvSpPr txBox="1">
            <a:spLocks noChangeArrowheads="1"/>
          </p:cNvSpPr>
          <p:nvPr/>
        </p:nvSpPr>
        <p:spPr bwMode="auto">
          <a:xfrm>
            <a:off x="165513" y="7113998"/>
            <a:ext cx="850532" cy="207346"/>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a:latin typeface="メイリオ" pitchFamily="50" charset="-128"/>
                <a:ea typeface="メイリオ" pitchFamily="50" charset="-128"/>
                <a:cs typeface="メイリオ" pitchFamily="50" charset="-128"/>
              </a:rPr>
              <a:t>ご住所</a:t>
            </a:r>
          </a:p>
        </p:txBody>
      </p:sp>
      <p:sp>
        <p:nvSpPr>
          <p:cNvPr id="4143" name="Line 115"/>
          <p:cNvSpPr>
            <a:spLocks noChangeShapeType="1"/>
          </p:cNvSpPr>
          <p:nvPr/>
        </p:nvSpPr>
        <p:spPr bwMode="auto">
          <a:xfrm>
            <a:off x="944353" y="6269995"/>
            <a:ext cx="1629" cy="12241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4" name="Line 116"/>
          <p:cNvSpPr>
            <a:spLocks noChangeShapeType="1"/>
          </p:cNvSpPr>
          <p:nvPr/>
        </p:nvSpPr>
        <p:spPr bwMode="auto">
          <a:xfrm>
            <a:off x="3500836" y="6269995"/>
            <a:ext cx="1629" cy="12241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5" name="Line 117"/>
          <p:cNvSpPr>
            <a:spLocks noChangeShapeType="1"/>
          </p:cNvSpPr>
          <p:nvPr/>
        </p:nvSpPr>
        <p:spPr bwMode="auto">
          <a:xfrm>
            <a:off x="163884" y="6563734"/>
            <a:ext cx="3336952"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6" name="Line 118"/>
          <p:cNvSpPr>
            <a:spLocks noChangeShapeType="1"/>
          </p:cNvSpPr>
          <p:nvPr/>
        </p:nvSpPr>
        <p:spPr bwMode="auto">
          <a:xfrm>
            <a:off x="163884" y="7002350"/>
            <a:ext cx="3336952"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7" name="Line 119"/>
          <p:cNvSpPr>
            <a:spLocks noChangeShapeType="1"/>
          </p:cNvSpPr>
          <p:nvPr/>
        </p:nvSpPr>
        <p:spPr bwMode="auto">
          <a:xfrm>
            <a:off x="3500836" y="6611583"/>
            <a:ext cx="3196827"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8" name="Line 120"/>
          <p:cNvSpPr>
            <a:spLocks noChangeShapeType="1"/>
          </p:cNvSpPr>
          <p:nvPr/>
        </p:nvSpPr>
        <p:spPr bwMode="auto">
          <a:xfrm>
            <a:off x="3500836" y="6903994"/>
            <a:ext cx="3196827"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49" name="Text Box 123"/>
          <p:cNvSpPr txBox="1">
            <a:spLocks noChangeArrowheads="1"/>
          </p:cNvSpPr>
          <p:nvPr/>
        </p:nvSpPr>
        <p:spPr bwMode="auto">
          <a:xfrm>
            <a:off x="895472" y="7001021"/>
            <a:ext cx="438301" cy="186079"/>
          </a:xfrm>
          <a:prstGeom prst="rect">
            <a:avLst/>
          </a:prstGeom>
          <a:solidFill>
            <a:schemeClr val="bg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200" dirty="0">
                <a:latin typeface="メイリオ" pitchFamily="50" charset="-128"/>
                <a:ea typeface="メイリオ" pitchFamily="50" charset="-128"/>
                <a:cs typeface="メイリオ" pitchFamily="50" charset="-128"/>
              </a:rPr>
              <a:t>〒</a:t>
            </a:r>
          </a:p>
        </p:txBody>
      </p:sp>
      <p:sp>
        <p:nvSpPr>
          <p:cNvPr id="4150" name="Line 139"/>
          <p:cNvSpPr>
            <a:spLocks noChangeShapeType="1"/>
          </p:cNvSpPr>
          <p:nvPr/>
        </p:nvSpPr>
        <p:spPr bwMode="auto">
          <a:xfrm>
            <a:off x="4256865" y="6269995"/>
            <a:ext cx="1629" cy="12241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sp>
        <p:nvSpPr>
          <p:cNvPr id="4151" name="Text Box 158"/>
          <p:cNvSpPr txBox="1">
            <a:spLocks noChangeArrowheads="1"/>
          </p:cNvSpPr>
          <p:nvPr/>
        </p:nvSpPr>
        <p:spPr bwMode="auto">
          <a:xfrm>
            <a:off x="4708201" y="6978425"/>
            <a:ext cx="1096567" cy="4399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lnSpc>
                <a:spcPct val="75000"/>
              </a:lnSpc>
              <a:spcBef>
                <a:spcPct val="50000"/>
              </a:spcBef>
            </a:pPr>
            <a:r>
              <a:rPr lang="en-US" altLang="ja-JP" sz="1200" dirty="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      </a:t>
            </a:r>
            <a:endParaRPr lang="en-US" altLang="ja-JP" sz="1200" dirty="0">
              <a:latin typeface="メイリオ" pitchFamily="50" charset="-128"/>
              <a:ea typeface="メイリオ" pitchFamily="50" charset="-128"/>
              <a:cs typeface="メイリオ" pitchFamily="50" charset="-128"/>
            </a:endParaRPr>
          </a:p>
          <a:p>
            <a:pPr eaLnBrk="1" hangingPunct="1">
              <a:lnSpc>
                <a:spcPct val="75000"/>
              </a:lnSpc>
              <a:spcBef>
                <a:spcPct val="50000"/>
              </a:spcBef>
            </a:pPr>
            <a:r>
              <a:rPr lang="en-US" altLang="ja-JP" sz="1200" dirty="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a:t>
            </a:r>
          </a:p>
        </p:txBody>
      </p:sp>
      <p:sp>
        <p:nvSpPr>
          <p:cNvPr id="4119" name="Text Box 159"/>
          <p:cNvSpPr txBox="1">
            <a:spLocks noChangeArrowheads="1"/>
          </p:cNvSpPr>
          <p:nvPr/>
        </p:nvSpPr>
        <p:spPr bwMode="auto">
          <a:xfrm>
            <a:off x="4149080" y="554140"/>
            <a:ext cx="90839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en-US" altLang="ja-JP" b="1" dirty="0" smtClean="0">
                <a:latin typeface="メイリオ" pitchFamily="50" charset="-128"/>
                <a:ea typeface="メイリオ" pitchFamily="50" charset="-128"/>
                <a:cs typeface="メイリオ" pitchFamily="50" charset="-128"/>
              </a:rPr>
              <a:t>120</a:t>
            </a:r>
            <a:r>
              <a:rPr lang="ja-JP" altLang="en-US" b="1" dirty="0">
                <a:latin typeface="メイリオ" pitchFamily="50" charset="-128"/>
                <a:ea typeface="メイリオ" pitchFamily="50" charset="-128"/>
                <a:cs typeface="メイリオ" pitchFamily="50" charset="-128"/>
              </a:rPr>
              <a:t>分</a:t>
            </a:r>
          </a:p>
        </p:txBody>
      </p:sp>
      <p:grpSp>
        <p:nvGrpSpPr>
          <p:cNvPr id="5" name="Group 199"/>
          <p:cNvGrpSpPr>
            <a:grpSpLocks/>
          </p:cNvGrpSpPr>
          <p:nvPr/>
        </p:nvGrpSpPr>
        <p:grpSpPr bwMode="auto">
          <a:xfrm>
            <a:off x="165513" y="7557085"/>
            <a:ext cx="3671888" cy="369094"/>
            <a:chOff x="210" y="4876"/>
            <a:chExt cx="2313" cy="279"/>
          </a:xfrm>
        </p:grpSpPr>
        <p:sp>
          <p:nvSpPr>
            <p:cNvPr id="4132" name="Rectangle 196"/>
            <p:cNvSpPr>
              <a:spLocks noChangeArrowheads="1"/>
            </p:cNvSpPr>
            <p:nvPr/>
          </p:nvSpPr>
          <p:spPr bwMode="auto">
            <a:xfrm>
              <a:off x="210" y="4876"/>
              <a:ext cx="2313" cy="272"/>
            </a:xfrm>
            <a:prstGeom prst="rect">
              <a:avLst/>
            </a:prstGeom>
            <a:solidFill>
              <a:schemeClr val="bg1"/>
            </a:solidFill>
            <a:ln w="9525">
              <a:solidFill>
                <a:schemeClr val="tx1"/>
              </a:solidFill>
              <a:miter lim="800000"/>
              <a:headEnd/>
              <a:tailEnd/>
            </a:ln>
          </p:spPr>
          <p:txBody>
            <a:bodyPr wrap="none" anchor="ctr"/>
            <a:lstStyle/>
            <a:p>
              <a:endParaRPr lang="ja-JP" altLang="en-US" dirty="0">
                <a:latin typeface="メイリオ" pitchFamily="50" charset="-128"/>
                <a:ea typeface="メイリオ" pitchFamily="50" charset="-128"/>
                <a:cs typeface="メイリオ" pitchFamily="50" charset="-128"/>
              </a:endParaRPr>
            </a:p>
          </p:txBody>
        </p:sp>
        <p:sp>
          <p:nvSpPr>
            <p:cNvPr id="4133" name="Text Box 191"/>
            <p:cNvSpPr txBox="1">
              <a:spLocks noChangeArrowheads="1"/>
            </p:cNvSpPr>
            <p:nvPr/>
          </p:nvSpPr>
          <p:spPr bwMode="auto">
            <a:xfrm>
              <a:off x="210" y="4922"/>
              <a:ext cx="681" cy="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ja-JP" altLang="en-US" sz="1400" dirty="0">
                  <a:latin typeface="メイリオ" pitchFamily="50" charset="-128"/>
                  <a:ea typeface="メイリオ" pitchFamily="50" charset="-128"/>
                  <a:cs typeface="メイリオ" pitchFamily="50" charset="-128"/>
                </a:rPr>
                <a:t>同伴者氏名</a:t>
              </a:r>
            </a:p>
          </p:txBody>
        </p:sp>
        <p:sp>
          <p:nvSpPr>
            <p:cNvPr id="4134" name="Line 197"/>
            <p:cNvSpPr>
              <a:spLocks noChangeShapeType="1"/>
            </p:cNvSpPr>
            <p:nvPr/>
          </p:nvSpPr>
          <p:spPr bwMode="auto">
            <a:xfrm flipV="1">
              <a:off x="890" y="4876"/>
              <a:ext cx="0" cy="27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ja-JP" altLang="en-US" dirty="0">
                <a:latin typeface="メイリオ" pitchFamily="50" charset="-128"/>
                <a:ea typeface="メイリオ" pitchFamily="50" charset="-128"/>
                <a:cs typeface="メイリオ" pitchFamily="50" charset="-128"/>
              </a:endParaRPr>
            </a:p>
          </p:txBody>
        </p:sp>
      </p:grpSp>
      <p:sp>
        <p:nvSpPr>
          <p:cNvPr id="4126" name="Text Box 200"/>
          <p:cNvSpPr txBox="1">
            <a:spLocks noChangeArrowheads="1"/>
          </p:cNvSpPr>
          <p:nvPr/>
        </p:nvSpPr>
        <p:spPr bwMode="auto">
          <a:xfrm>
            <a:off x="187565" y="7926179"/>
            <a:ext cx="278130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HGPｺﾞｼｯｸE" pitchFamily="50" charset="-128"/>
              </a:defRPr>
            </a:lvl1pPr>
            <a:lvl2pPr marL="742950" indent="-285750" eaLnBrk="0" hangingPunct="0">
              <a:defRPr kumimoji="1">
                <a:solidFill>
                  <a:schemeClr val="tx1"/>
                </a:solidFill>
                <a:latin typeface="Arial" charset="0"/>
                <a:ea typeface="HGPｺﾞｼｯｸE" pitchFamily="50" charset="-128"/>
              </a:defRPr>
            </a:lvl2pPr>
            <a:lvl3pPr marL="1143000" indent="-228600" eaLnBrk="0" hangingPunct="0">
              <a:defRPr kumimoji="1">
                <a:solidFill>
                  <a:schemeClr val="tx1"/>
                </a:solidFill>
                <a:latin typeface="Arial" charset="0"/>
                <a:ea typeface="HGPｺﾞｼｯｸE" pitchFamily="50" charset="-128"/>
              </a:defRPr>
            </a:lvl3pPr>
            <a:lvl4pPr marL="1600200" indent="-228600" eaLnBrk="0" hangingPunct="0">
              <a:defRPr kumimoji="1">
                <a:solidFill>
                  <a:schemeClr val="tx1"/>
                </a:solidFill>
                <a:latin typeface="Arial" charset="0"/>
                <a:ea typeface="HGPｺﾞｼｯｸE" pitchFamily="50" charset="-128"/>
              </a:defRPr>
            </a:lvl4pPr>
            <a:lvl5pPr marL="2057400" indent="-228600" eaLnBrk="0" hangingPunct="0">
              <a:defRPr kumimoji="1">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a:solidFill>
                  <a:schemeClr val="tx1"/>
                </a:solidFill>
                <a:latin typeface="Arial" charset="0"/>
                <a:ea typeface="HGPｺﾞｼｯｸE" pitchFamily="50" charset="-128"/>
              </a:defRPr>
            </a:lvl9pPr>
          </a:lstStyle>
          <a:p>
            <a:pPr eaLnBrk="1" hangingPunct="1">
              <a:spcBef>
                <a:spcPct val="50000"/>
              </a:spcBef>
            </a:pPr>
            <a:r>
              <a:rPr lang="en-US" altLang="ja-JP" sz="1000" dirty="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ご参加は２名様まででお願いします</a:t>
            </a:r>
          </a:p>
        </p:txBody>
      </p:sp>
      <p:sp>
        <p:nvSpPr>
          <p:cNvPr id="64" name="角丸四角形 63"/>
          <p:cNvSpPr/>
          <p:nvPr/>
        </p:nvSpPr>
        <p:spPr>
          <a:xfrm>
            <a:off x="49344" y="1403648"/>
            <a:ext cx="3222358" cy="4032448"/>
          </a:xfrm>
          <a:prstGeom prst="roundRect">
            <a:avLst>
              <a:gd name="adj" fmla="val 4035"/>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テキスト ボックス 64"/>
          <p:cNvSpPr txBox="1"/>
          <p:nvPr/>
        </p:nvSpPr>
        <p:spPr>
          <a:xfrm>
            <a:off x="0" y="1731744"/>
            <a:ext cx="3227216" cy="3416320"/>
          </a:xfrm>
          <a:prstGeom prst="rect">
            <a:avLst/>
          </a:prstGeom>
          <a:noFill/>
        </p:spPr>
        <p:txBody>
          <a:bodyPr wrap="square" rtlCol="0">
            <a:spAutoFit/>
          </a:bodyPr>
          <a:lstStyle/>
          <a:p>
            <a:pPr marL="0" lvl="1">
              <a:buFont typeface="Wingdings" pitchFamily="2" charset="2"/>
              <a:buChar char="l"/>
            </a:pPr>
            <a:r>
              <a:rPr lang="ja-JP" altLang="en-US" sz="1200" b="1" dirty="0" smtClean="0">
                <a:solidFill>
                  <a:srgbClr val="000066"/>
                </a:solidFill>
                <a:latin typeface="+mj-ea"/>
                <a:ea typeface="+mj-ea"/>
                <a:cs typeface="メイリオ" pitchFamily="50" charset="-128"/>
              </a:rPr>
              <a:t>○○発お土産用かまぼこの開発</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美しい彩り</a:t>
            </a: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○○アイス</a:t>
            </a: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の開発</a:t>
            </a:r>
          </a:p>
          <a:p>
            <a:pPr marL="0" lvl="3">
              <a:buFont typeface="Wingdings" pitchFamily="2" charset="2"/>
              <a:buChar char="l"/>
            </a:pPr>
            <a:r>
              <a:rPr lang="ja-JP" altLang="en-US" sz="1200" b="1" dirty="0" smtClean="0">
                <a:solidFill>
                  <a:srgbClr val="000066"/>
                </a:solidFill>
                <a:latin typeface="+mj-ea"/>
                <a:ea typeface="+mj-ea"/>
                <a:cs typeface="メイリオ" pitchFamily="50" charset="-128"/>
              </a:rPr>
              <a:t>地産地消の</a:t>
            </a: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○○ラーメン</a:t>
            </a: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の開発</a:t>
            </a:r>
          </a:p>
          <a:p>
            <a:pPr marL="0" lvl="1">
              <a:buFont typeface="Wingdings" pitchFamily="2" charset="2"/>
              <a:buChar char="l"/>
            </a:pPr>
            <a:r>
              <a:rPr lang="ja-JP" altLang="en-US" sz="1200" b="1" dirty="0" smtClean="0">
                <a:solidFill>
                  <a:srgbClr val="000066"/>
                </a:solidFill>
                <a:latin typeface="+mj-ea"/>
                <a:ea typeface="+mj-ea"/>
              </a:rPr>
              <a:t>ファッショナブルで高機能なリボン・ネクタイ・女性用事務服の新規開発</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オリジナル麺製品の開発と販路開拓</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菓子作り体験サービス事業</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顧客体験交流型観光誘致事業</a:t>
            </a:r>
          </a:p>
          <a:p>
            <a:pPr marL="0" lvl="1">
              <a:buFont typeface="Wingdings" pitchFamily="2" charset="2"/>
              <a:buChar char="l"/>
            </a:pPr>
            <a:r>
              <a:rPr lang="ja-JP" altLang="en-US" sz="1200" b="1" dirty="0" smtClean="0">
                <a:solidFill>
                  <a:srgbClr val="000066"/>
                </a:solidFill>
                <a:latin typeface="+mj-ea"/>
                <a:ea typeface="+mj-ea"/>
              </a:rPr>
              <a:t>ニッチな納豆の製造技術の確立</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バウムクーヘン普及作戦</a:t>
            </a:r>
          </a:p>
          <a:p>
            <a:pPr marL="0" lvl="1">
              <a:buFont typeface="Wingdings" pitchFamily="2" charset="2"/>
              <a:buChar char="l"/>
            </a:pP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○○屋（屋号）</a:t>
            </a:r>
            <a:r>
              <a:rPr lang="en-US" altLang="ja-JP" sz="1200" b="1" dirty="0" smtClean="0">
                <a:solidFill>
                  <a:srgbClr val="000066"/>
                </a:solidFill>
                <a:latin typeface="+mj-ea"/>
                <a:ea typeface="+mj-ea"/>
                <a:cs typeface="メイリオ" pitchFamily="50" charset="-128"/>
              </a:rPr>
              <a:t>』</a:t>
            </a:r>
            <a:r>
              <a:rPr lang="ja-JP" altLang="en-US" sz="1200" b="1" dirty="0" smtClean="0">
                <a:solidFill>
                  <a:srgbClr val="000066"/>
                </a:solidFill>
                <a:latin typeface="+mj-ea"/>
                <a:ea typeface="+mj-ea"/>
                <a:cs typeface="メイリオ" pitchFamily="50" charset="-128"/>
              </a:rPr>
              <a:t>のブランド化事業</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独自ブランド制作で競争力強化</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○○技術を用いた袋入り惣菜の首都圏での市場獲得</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信頼できる透明性ある中古車販売の事業化</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リメークコンテナ販売事業</a:t>
            </a:r>
          </a:p>
          <a:p>
            <a:pPr marL="0" lvl="1">
              <a:buFont typeface="Wingdings" pitchFamily="2" charset="2"/>
              <a:buChar char="l"/>
            </a:pPr>
            <a:r>
              <a:rPr lang="ja-JP" altLang="en-US" sz="1200" b="1" dirty="0" smtClean="0">
                <a:solidFill>
                  <a:srgbClr val="000066"/>
                </a:solidFill>
                <a:latin typeface="+mj-ea"/>
                <a:ea typeface="+mj-ea"/>
                <a:cs typeface="メイリオ" pitchFamily="50" charset="-128"/>
              </a:rPr>
              <a:t>コ</a:t>
            </a:r>
            <a:r>
              <a:rPr lang="ja-JP" altLang="en-US" sz="1200" b="1" dirty="0" smtClean="0">
                <a:solidFill>
                  <a:srgbClr val="000066"/>
                </a:solidFill>
                <a:latin typeface="+mj-ea"/>
                <a:ea typeface="+mj-ea"/>
              </a:rPr>
              <a:t>ジェネレーション装置導入による生産プロセス強化</a:t>
            </a:r>
            <a:r>
              <a:rPr lang="ja-JP" altLang="en-US" sz="1200" b="1" dirty="0" smtClean="0">
                <a:solidFill>
                  <a:srgbClr val="000066"/>
                </a:solidFill>
                <a:latin typeface="+mj-ea"/>
                <a:ea typeface="+mj-ea"/>
                <a:cs typeface="メイリオ" pitchFamily="50" charset="-128"/>
              </a:rPr>
              <a:t>　　　・・・</a:t>
            </a:r>
            <a:endParaRPr lang="ja-JP" altLang="en-US" sz="1200" b="1" dirty="0">
              <a:solidFill>
                <a:srgbClr val="000066"/>
              </a:solidFill>
              <a:latin typeface="+mj-ea"/>
              <a:ea typeface="+mj-ea"/>
              <a:cs typeface="メイリオ" pitchFamily="50" charset="-128"/>
            </a:endParaRPr>
          </a:p>
        </p:txBody>
      </p:sp>
      <p:sp>
        <p:nvSpPr>
          <p:cNvPr id="74" name="角丸四角形 73"/>
          <p:cNvSpPr/>
          <p:nvPr/>
        </p:nvSpPr>
        <p:spPr>
          <a:xfrm>
            <a:off x="3429000" y="1115618"/>
            <a:ext cx="3312368" cy="3990158"/>
          </a:xfrm>
          <a:prstGeom prst="roundRect">
            <a:avLst>
              <a:gd name="adj" fmla="val 5755"/>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とト</a:t>
            </a:r>
            <a:endParaRPr kumimoji="1" lang="ja-JP" altLang="en-US" sz="1200" dirty="0"/>
          </a:p>
        </p:txBody>
      </p:sp>
      <p:sp>
        <p:nvSpPr>
          <p:cNvPr id="2" name="テキスト ボックス 1"/>
          <p:cNvSpPr txBox="1"/>
          <p:nvPr/>
        </p:nvSpPr>
        <p:spPr>
          <a:xfrm>
            <a:off x="764704" y="539552"/>
            <a:ext cx="4354375" cy="369332"/>
          </a:xfrm>
          <a:prstGeom prst="rect">
            <a:avLst/>
          </a:prstGeom>
          <a:noFill/>
        </p:spPr>
        <p:txBody>
          <a:bodyPr wrap="square" rtlCol="0">
            <a:spAutoFit/>
          </a:bodyPr>
          <a:lstStyle/>
          <a:p>
            <a:pPr algn="ctr"/>
            <a:r>
              <a:rPr lang="ja-JP" altLang="en-US" b="1" dirty="0" smtClean="0"/>
              <a:t>補助金申請対策セミナー</a:t>
            </a:r>
          </a:p>
        </p:txBody>
      </p:sp>
      <p:sp>
        <p:nvSpPr>
          <p:cNvPr id="47" name="テキスト ボックス 46"/>
          <p:cNvSpPr txBox="1"/>
          <p:nvPr/>
        </p:nvSpPr>
        <p:spPr>
          <a:xfrm>
            <a:off x="3450182" y="1454745"/>
            <a:ext cx="3263802" cy="3693319"/>
          </a:xfrm>
          <a:prstGeom prst="rect">
            <a:avLst/>
          </a:prstGeom>
          <a:noFill/>
          <a:ln>
            <a:noFill/>
          </a:ln>
        </p:spPr>
        <p:txBody>
          <a:bodyPr wrap="square" rtlCol="0">
            <a:spAutoFit/>
          </a:bodyPr>
          <a:lstStyle/>
          <a:p>
            <a:r>
              <a:rPr lang="ja-JP" altLang="en-US" sz="1200" dirty="0" smtClean="0">
                <a:latin typeface="HGS創英角ｺﾞｼｯｸUB" pitchFamily="50" charset="-128"/>
                <a:ea typeface="HGS創英角ｺﾞｼｯｸUB" pitchFamily="50" charset="-128"/>
              </a:rPr>
              <a:t>●同業他社ではうまく補助金を利用して業績を上げているのに、</a:t>
            </a:r>
            <a:r>
              <a:rPr lang="ja-JP" altLang="en-US" sz="1200" u="sng" dirty="0" smtClean="0">
                <a:solidFill>
                  <a:srgbClr val="FF0000"/>
                </a:solidFill>
                <a:latin typeface="HGS創英角ｺﾞｼｯｸUB" pitchFamily="50" charset="-128"/>
                <a:ea typeface="HGS創英角ｺﾞｼｯｸUB" pitchFamily="50" charset="-128"/>
              </a:rPr>
              <a:t>うちの会社が申請しても何故か審査を通らない</a:t>
            </a:r>
            <a:r>
              <a:rPr lang="ja-JP" altLang="en-US" sz="1200" dirty="0" smtClean="0">
                <a:latin typeface="HGS創英角ｺﾞｼｯｸUB" pitchFamily="50" charset="-128"/>
                <a:ea typeface="HGS創英角ｺﾞｼｯｸUB" pitchFamily="50" charset="-128"/>
              </a:rPr>
              <a:t>・・・</a:t>
            </a:r>
          </a:p>
          <a:p>
            <a:r>
              <a:rPr lang="ja-JP" altLang="en-US" sz="1200" dirty="0" smtClean="0">
                <a:latin typeface="HGS創英角ｺﾞｼｯｸUB" pitchFamily="50" charset="-128"/>
                <a:ea typeface="HGS創英角ｺﾞｼｯｸUB" pitchFamily="50" charset="-128"/>
              </a:rPr>
              <a:t>●補助金なんて、せいぜい中堅企業向けがほとんどで</a:t>
            </a:r>
            <a:r>
              <a:rPr lang="ja-JP" altLang="en-US" sz="1200" u="sng" dirty="0" smtClean="0">
                <a:solidFill>
                  <a:srgbClr val="FF0000"/>
                </a:solidFill>
                <a:latin typeface="HGS創英角ｺﾞｼｯｸUB" pitchFamily="50" charset="-128"/>
                <a:ea typeface="HGS創英角ｺﾞｼｯｸUB" pitchFamily="50" charset="-128"/>
              </a:rPr>
              <a:t>うちは関係ない</a:t>
            </a:r>
            <a:r>
              <a:rPr lang="ja-JP" altLang="en-US" sz="1200" dirty="0" smtClean="0">
                <a:latin typeface="HGS創英角ｺﾞｼｯｸUB" pitchFamily="50" charset="-128"/>
                <a:ea typeface="HGS創英角ｺﾞｼｯｸUB" pitchFamily="50" charset="-128"/>
              </a:rPr>
              <a:t>ように思う</a:t>
            </a:r>
          </a:p>
          <a:p>
            <a:r>
              <a:rPr kumimoji="1" lang="ja-JP" altLang="en-US" sz="1200" dirty="0" smtClean="0">
                <a:latin typeface="HGS創英角ｺﾞｼｯｸUB" pitchFamily="50" charset="-128"/>
                <a:ea typeface="HGS創英角ｺﾞｼｯｸUB" pitchFamily="50" charset="-128"/>
              </a:rPr>
              <a:t>●自社で申請しているが</a:t>
            </a:r>
            <a:r>
              <a:rPr kumimoji="1" lang="ja-JP" altLang="en-US" sz="1200" u="sng" dirty="0" smtClean="0">
                <a:solidFill>
                  <a:srgbClr val="FF0000"/>
                </a:solidFill>
                <a:latin typeface="HGS創英角ｺﾞｼｯｸUB" pitchFamily="50" charset="-128"/>
                <a:ea typeface="HGS創英角ｺﾞｼｯｸUB" pitchFamily="50" charset="-128"/>
              </a:rPr>
              <a:t>何度やっても通らない</a:t>
            </a:r>
            <a:endParaRPr kumimoji="1" lang="ja-JP" altLang="en-US" sz="1000" u="sng" dirty="0" smtClean="0">
              <a:solidFill>
                <a:srgbClr val="FF0000"/>
              </a:solidFill>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などと言うお話をよく耳にします。確かにこれまでの補助金行政は中小企業向けと言いつつ実際には中堅企業がそのほとんどをしめていました。その事に行政側も着目されて</a:t>
            </a:r>
            <a:r>
              <a:rPr lang="ja-JP" altLang="en-US" sz="1050" b="1" u="sng" dirty="0" smtClean="0">
                <a:solidFill>
                  <a:srgbClr val="FF0000"/>
                </a:solidFill>
                <a:latin typeface="メイリオ" pitchFamily="50" charset="-128"/>
                <a:ea typeface="メイリオ" pitchFamily="50" charset="-128"/>
              </a:rPr>
              <a:t>来年度からは小規模事業者向け（卸、小売、サービス業は社員数</a:t>
            </a:r>
            <a:r>
              <a:rPr lang="en-US" altLang="ja-JP" sz="1050" b="1" u="sng" dirty="0" smtClean="0">
                <a:solidFill>
                  <a:srgbClr val="FF0000"/>
                </a:solidFill>
                <a:latin typeface="メイリオ" pitchFamily="50" charset="-128"/>
                <a:ea typeface="メイリオ" pitchFamily="50" charset="-128"/>
              </a:rPr>
              <a:t>5</a:t>
            </a:r>
            <a:r>
              <a:rPr lang="ja-JP" altLang="en-US" sz="1050" b="1" u="sng" dirty="0" smtClean="0">
                <a:solidFill>
                  <a:srgbClr val="FF0000"/>
                </a:solidFill>
                <a:latin typeface="メイリオ" pitchFamily="50" charset="-128"/>
                <a:ea typeface="メイリオ" pitchFamily="50" charset="-128"/>
              </a:rPr>
              <a:t>名以下）の補助金が増えています</a:t>
            </a:r>
            <a:r>
              <a:rPr lang="ja-JP" altLang="en-US" sz="1000" dirty="0" smtClean="0">
                <a:latin typeface="メイリオ" pitchFamily="50" charset="-128"/>
                <a:ea typeface="メイリオ" pitchFamily="50" charset="-128"/>
              </a:rPr>
              <a:t>。ただ、だからと言っていい加減な記述では通るはずもありません。また、戦略的なアプローチがなされていなければいけないことも事実です。補助金を活用できるかどうかが鍵になっているからです。補助金を利用したい、そのためには、</a:t>
            </a:r>
          </a:p>
          <a:p>
            <a:pPr>
              <a:buFont typeface="Wingdings" pitchFamily="2" charset="2"/>
              <a:buChar char="l"/>
            </a:pPr>
            <a:r>
              <a:rPr kumimoji="1" lang="ja-JP" altLang="en-US" sz="1000" dirty="0" smtClean="0">
                <a:latin typeface="メイリオ" pitchFamily="50" charset="-128"/>
                <a:ea typeface="メイリオ" pitchFamily="50" charset="-128"/>
              </a:rPr>
              <a:t>まず自社が持つ特長をきちんと把握して</a:t>
            </a:r>
            <a:r>
              <a:rPr kumimoji="1" lang="ja-JP" altLang="en-US" sz="1000" b="1" u="sng" dirty="0" smtClean="0">
                <a:solidFill>
                  <a:srgbClr val="FF0000"/>
                </a:solidFill>
                <a:latin typeface="メイリオ" pitchFamily="50" charset="-128"/>
                <a:ea typeface="メイリオ" pitchFamily="50" charset="-128"/>
              </a:rPr>
              <a:t>戦略を立てる</a:t>
            </a:r>
            <a:r>
              <a:rPr kumimoji="1" lang="ja-JP" altLang="en-US" sz="1000" u="sng" dirty="0" smtClean="0">
                <a:solidFill>
                  <a:srgbClr val="FF0000"/>
                </a:solidFill>
                <a:latin typeface="メイリオ" pitchFamily="50" charset="-128"/>
                <a:ea typeface="メイリオ" pitchFamily="50" charset="-128"/>
              </a:rPr>
              <a:t>こと</a:t>
            </a:r>
          </a:p>
          <a:p>
            <a:pPr>
              <a:buFont typeface="Wingdings" pitchFamily="2" charset="2"/>
              <a:buChar char="l"/>
            </a:pPr>
            <a:r>
              <a:rPr lang="ja-JP" altLang="en-US" sz="1000" dirty="0" smtClean="0">
                <a:latin typeface="メイリオ" pitchFamily="50" charset="-128"/>
                <a:ea typeface="メイリオ" pitchFamily="50" charset="-128"/>
              </a:rPr>
              <a:t>申請が</a:t>
            </a:r>
            <a:r>
              <a:rPr lang="ja-JP" altLang="en-US" sz="1000" b="1" u="sng" dirty="0" smtClean="0">
                <a:solidFill>
                  <a:srgbClr val="FF0000"/>
                </a:solidFill>
                <a:latin typeface="メイリオ" pitchFamily="50" charset="-128"/>
                <a:ea typeface="メイリオ" pitchFamily="50" charset="-128"/>
              </a:rPr>
              <a:t>採択されやすい記述</a:t>
            </a:r>
            <a:r>
              <a:rPr lang="ja-JP" altLang="en-US" sz="1000" dirty="0" smtClean="0">
                <a:latin typeface="メイリオ" pitchFamily="50" charset="-128"/>
                <a:ea typeface="メイリオ" pitchFamily="50" charset="-128"/>
              </a:rPr>
              <a:t>をすること</a:t>
            </a:r>
          </a:p>
          <a:p>
            <a:pPr>
              <a:buFont typeface="Wingdings" pitchFamily="2" charset="2"/>
              <a:buChar char="l"/>
            </a:pPr>
            <a:r>
              <a:rPr kumimoji="1" lang="ja-JP" altLang="en-US" sz="1000" dirty="0" smtClean="0">
                <a:latin typeface="メイリオ" pitchFamily="50" charset="-128"/>
                <a:ea typeface="メイリオ" pitchFamily="50" charset="-128"/>
              </a:rPr>
              <a:t>最低限求められている</a:t>
            </a:r>
            <a:r>
              <a:rPr kumimoji="1" lang="ja-JP" altLang="en-US" sz="1000" b="1" u="sng" dirty="0" smtClean="0">
                <a:solidFill>
                  <a:srgbClr val="FF0000"/>
                </a:solidFill>
                <a:latin typeface="メイリオ" pitchFamily="50" charset="-128"/>
                <a:ea typeface="メイリオ" pitchFamily="50" charset="-128"/>
              </a:rPr>
              <a:t>前提をクリア</a:t>
            </a:r>
            <a:r>
              <a:rPr kumimoji="1" lang="ja-JP" altLang="en-US" sz="1000" dirty="0" smtClean="0">
                <a:latin typeface="メイリオ" pitchFamily="50" charset="-128"/>
                <a:ea typeface="メイリオ" pitchFamily="50" charset="-128"/>
              </a:rPr>
              <a:t>しておくこと</a:t>
            </a:r>
          </a:p>
          <a:p>
            <a:r>
              <a:rPr lang="ja-JP" altLang="en-US" sz="1000" dirty="0" smtClean="0">
                <a:latin typeface="メイリオ" pitchFamily="50" charset="-128"/>
                <a:ea typeface="メイリオ" pitchFamily="50" charset="-128"/>
              </a:rPr>
              <a:t>が必要条件となります。</a:t>
            </a:r>
          </a:p>
        </p:txBody>
      </p:sp>
      <p:sp>
        <p:nvSpPr>
          <p:cNvPr id="48" name="テキスト ボックス 47"/>
          <p:cNvSpPr txBox="1"/>
          <p:nvPr/>
        </p:nvSpPr>
        <p:spPr>
          <a:xfrm>
            <a:off x="-171400" y="1455911"/>
            <a:ext cx="3549574" cy="307777"/>
          </a:xfrm>
          <a:prstGeom prst="rect">
            <a:avLst/>
          </a:prstGeom>
          <a:noFill/>
        </p:spPr>
        <p:txBody>
          <a:bodyPr wrap="square" rtlCol="0">
            <a:spAutoFit/>
          </a:bodyPr>
          <a:lstStyle/>
          <a:p>
            <a:pPr algn="ctr"/>
            <a:r>
              <a:rPr lang="en-US" altLang="ja-JP" sz="1400" b="1" dirty="0" smtClean="0">
                <a:solidFill>
                  <a:srgbClr val="000066"/>
                </a:solidFill>
                <a:latin typeface="+mj-ea"/>
                <a:ea typeface="+mj-ea"/>
                <a:cs typeface="メイリオ" pitchFamily="50" charset="-128"/>
              </a:rPr>
              <a:t>【</a:t>
            </a:r>
            <a:r>
              <a:rPr lang="ja-JP" altLang="en-US" sz="1400" b="1" dirty="0" smtClean="0">
                <a:solidFill>
                  <a:srgbClr val="000066"/>
                </a:solidFill>
                <a:latin typeface="+mj-ea"/>
                <a:ea typeface="+mj-ea"/>
                <a:cs typeface="メイリオ" pitchFamily="50" charset="-128"/>
              </a:rPr>
              <a:t>こんなものにも補助金がおりてます</a:t>
            </a:r>
            <a:r>
              <a:rPr lang="en-US" altLang="ja-JP" sz="1400" b="1" dirty="0" smtClean="0">
                <a:solidFill>
                  <a:srgbClr val="000066"/>
                </a:solidFill>
                <a:latin typeface="+mj-ea"/>
                <a:ea typeface="+mj-ea"/>
                <a:cs typeface="メイリオ" pitchFamily="50" charset="-128"/>
              </a:rPr>
              <a:t>】</a:t>
            </a:r>
            <a:endParaRPr lang="ja-JP" altLang="en-US" sz="1400" b="1" dirty="0" smtClean="0">
              <a:solidFill>
                <a:srgbClr val="000066"/>
              </a:solidFill>
              <a:latin typeface="+mj-ea"/>
              <a:ea typeface="+mj-ea"/>
              <a:cs typeface="メイリオ" pitchFamily="50" charset="-128"/>
            </a:endParaRPr>
          </a:p>
        </p:txBody>
      </p:sp>
      <p:sp>
        <p:nvSpPr>
          <p:cNvPr id="49" name="テキスト ボックス 48"/>
          <p:cNvSpPr txBox="1"/>
          <p:nvPr/>
        </p:nvSpPr>
        <p:spPr>
          <a:xfrm>
            <a:off x="3450182" y="1137102"/>
            <a:ext cx="3291186" cy="338554"/>
          </a:xfrm>
          <a:prstGeom prst="rect">
            <a:avLst/>
          </a:prstGeom>
          <a:noFill/>
        </p:spPr>
        <p:txBody>
          <a:bodyPr wrap="square" rtlCol="0">
            <a:spAutoFit/>
          </a:bodyPr>
          <a:lstStyle/>
          <a:p>
            <a:r>
              <a:rPr lang="ja-JP" altLang="en-US" sz="1600" dirty="0" smtClean="0">
                <a:latin typeface="HGS創英角ｺﾞｼｯｸUB" pitchFamily="50" charset="-128"/>
                <a:ea typeface="HGS創英角ｺﾞｼｯｸUB" pitchFamily="50" charset="-128"/>
              </a:rPr>
              <a:t>補助金の不思議　なぜ通らない</a:t>
            </a:r>
            <a:r>
              <a:rPr lang="en-US" altLang="ja-JP" sz="1600" dirty="0" smtClean="0">
                <a:latin typeface="HGS創英角ｺﾞｼｯｸUB" pitchFamily="50" charset="-128"/>
                <a:ea typeface="HGS創英角ｺﾞｼｯｸUB" pitchFamily="50" charset="-128"/>
              </a:rPr>
              <a:t>?</a:t>
            </a:r>
            <a:endParaRPr lang="ja-JP" altLang="en-US" sz="1600" dirty="0" smtClean="0">
              <a:latin typeface="HGS創英角ｺﾞｼｯｸUB" pitchFamily="50" charset="-128"/>
              <a:ea typeface="HGS創英角ｺﾞｼｯｸUB" pitchFamily="50" charset="-128"/>
            </a:endParaRPr>
          </a:p>
        </p:txBody>
      </p:sp>
      <p:sp>
        <p:nvSpPr>
          <p:cNvPr id="44" name="横巻き 43"/>
          <p:cNvSpPr/>
          <p:nvPr/>
        </p:nvSpPr>
        <p:spPr>
          <a:xfrm>
            <a:off x="0" y="5076056"/>
            <a:ext cx="6858000" cy="504056"/>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itchFamily="50" charset="-128"/>
                <a:ea typeface="HGP創英角ｺﾞｼｯｸUB" pitchFamily="50" charset="-128"/>
              </a:rPr>
              <a:t>左上記</a:t>
            </a:r>
            <a:r>
              <a:rPr kumimoji="1" lang="ja-JP" altLang="en-US" sz="1400" dirty="0" smtClean="0">
                <a:solidFill>
                  <a:schemeClr val="tx1"/>
                </a:solidFill>
                <a:latin typeface="HGP創英角ｺﾞｼｯｸUB" pitchFamily="50" charset="-128"/>
                <a:ea typeface="HGP創英角ｺﾞｼｯｸUB" pitchFamily="50" charset="-128"/>
              </a:rPr>
              <a:t>の今年度補助金の額　</a:t>
            </a:r>
            <a:r>
              <a:rPr kumimoji="1" lang="en-US" altLang="ja-JP" sz="1400" dirty="0" smtClean="0">
                <a:solidFill>
                  <a:schemeClr val="tx1"/>
                </a:solidFill>
                <a:latin typeface="HGP創英角ｺﾞｼｯｸUB" pitchFamily="50" charset="-128"/>
                <a:ea typeface="HGP創英角ｺﾞｼｯｸUB" pitchFamily="50" charset="-128"/>
              </a:rPr>
              <a:t>300</a:t>
            </a:r>
            <a:r>
              <a:rPr kumimoji="1" lang="ja-JP" altLang="en-US" sz="1400" dirty="0" smtClean="0">
                <a:solidFill>
                  <a:schemeClr val="tx1"/>
                </a:solidFill>
                <a:latin typeface="HGP創英角ｺﾞｼｯｸUB" pitchFamily="50" charset="-128"/>
                <a:ea typeface="HGP創英角ｺﾞｼｯｸUB" pitchFamily="50" charset="-128"/>
              </a:rPr>
              <a:t>万～</a:t>
            </a:r>
            <a:r>
              <a:rPr kumimoji="1" lang="en-US" altLang="ja-JP" sz="1400" dirty="0" smtClean="0">
                <a:solidFill>
                  <a:schemeClr val="tx1"/>
                </a:solidFill>
                <a:latin typeface="HGP創英角ｺﾞｼｯｸUB" pitchFamily="50" charset="-128"/>
                <a:ea typeface="HGP創英角ｺﾞｼｯｸUB" pitchFamily="50" charset="-128"/>
              </a:rPr>
              <a:t>1000</a:t>
            </a:r>
            <a:r>
              <a:rPr kumimoji="1" lang="ja-JP" altLang="en-US" sz="1400" dirty="0" smtClean="0">
                <a:solidFill>
                  <a:schemeClr val="tx1"/>
                </a:solidFill>
                <a:latin typeface="HGP創英角ｺﾞｼｯｸUB" pitchFamily="50" charset="-128"/>
                <a:ea typeface="HGP創英角ｺﾞｼｯｸUB" pitchFamily="50" charset="-128"/>
              </a:rPr>
              <a:t>万円（来年度は</a:t>
            </a:r>
            <a:r>
              <a:rPr kumimoji="1" lang="en-US" altLang="ja-JP" sz="1400" dirty="0" smtClean="0">
                <a:solidFill>
                  <a:schemeClr val="tx1"/>
                </a:solidFill>
                <a:latin typeface="HGP創英角ｺﾞｼｯｸUB" pitchFamily="50" charset="-128"/>
                <a:ea typeface="HGP創英角ｺﾞｼｯｸUB" pitchFamily="50" charset="-128"/>
              </a:rPr>
              <a:t>100</a:t>
            </a:r>
            <a:r>
              <a:rPr kumimoji="1" lang="ja-JP" altLang="en-US" sz="1400" dirty="0" smtClean="0">
                <a:solidFill>
                  <a:schemeClr val="tx1"/>
                </a:solidFill>
                <a:latin typeface="HGP創英角ｺﾞｼｯｸUB" pitchFamily="50" charset="-128"/>
                <a:ea typeface="HGP創英角ｺﾞｼｯｸUB" pitchFamily="50" charset="-128"/>
              </a:rPr>
              <a:t>万円～</a:t>
            </a:r>
            <a:r>
              <a:rPr kumimoji="1" lang="en-US" altLang="ja-JP" sz="1400" dirty="0" smtClean="0">
                <a:solidFill>
                  <a:schemeClr val="tx1"/>
                </a:solidFill>
                <a:latin typeface="HGP創英角ｺﾞｼｯｸUB" pitchFamily="50" charset="-128"/>
                <a:ea typeface="HGP創英角ｺﾞｼｯｸUB" pitchFamily="50" charset="-128"/>
              </a:rPr>
              <a:t>2000</a:t>
            </a:r>
            <a:r>
              <a:rPr kumimoji="1" lang="ja-JP" altLang="en-US" sz="1400" dirty="0" smtClean="0">
                <a:solidFill>
                  <a:schemeClr val="tx1"/>
                </a:solidFill>
                <a:latin typeface="HGP創英角ｺﾞｼｯｸUB" pitchFamily="50" charset="-128"/>
                <a:ea typeface="HGP創英角ｺﾞｼｯｸUB" pitchFamily="50" charset="-128"/>
              </a:rPr>
              <a:t>万円です）</a:t>
            </a:r>
            <a:endParaRPr kumimoji="1" lang="ja-JP" altLang="en-US" sz="1400" dirty="0">
              <a:solidFill>
                <a:schemeClr val="tx1"/>
              </a:solidFill>
              <a:latin typeface="HGP創英角ｺﾞｼｯｸUB" pitchFamily="50" charset="-128"/>
              <a:ea typeface="HGP創英角ｺﾞｼｯｸUB" pitchFamily="50" charset="-128"/>
            </a:endParaRPr>
          </a:p>
        </p:txBody>
      </p:sp>
      <p:sp>
        <p:nvSpPr>
          <p:cNvPr id="45" name="角丸四角形 44"/>
          <p:cNvSpPr/>
          <p:nvPr/>
        </p:nvSpPr>
        <p:spPr>
          <a:xfrm>
            <a:off x="0" y="899592"/>
            <a:ext cx="3356992" cy="432048"/>
          </a:xfrm>
          <a:prstGeom prst="roundRect">
            <a:avLst/>
          </a:prstGeom>
          <a:solidFill>
            <a:schemeClr val="accent3">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ea"/>
                <a:ea typeface="+mj-ea"/>
              </a:rPr>
              <a:t>【</a:t>
            </a:r>
            <a:r>
              <a:rPr kumimoji="1" lang="ja-JP" altLang="en-US" sz="2400" dirty="0" smtClean="0">
                <a:solidFill>
                  <a:schemeClr val="tx1"/>
                </a:solidFill>
                <a:latin typeface="+mj-ea"/>
                <a:ea typeface="+mj-ea"/>
              </a:rPr>
              <a:t>後援</a:t>
            </a:r>
            <a:r>
              <a:rPr kumimoji="1" lang="en-US" altLang="ja-JP" sz="2400" dirty="0" smtClean="0">
                <a:solidFill>
                  <a:schemeClr val="tx1"/>
                </a:solidFill>
                <a:latin typeface="+mj-ea"/>
                <a:ea typeface="+mj-ea"/>
              </a:rPr>
              <a:t>】</a:t>
            </a:r>
            <a:r>
              <a:rPr kumimoji="1" lang="ja-JP" altLang="en-US" sz="2400" dirty="0" smtClean="0">
                <a:solidFill>
                  <a:schemeClr val="tx1"/>
                </a:solidFill>
                <a:latin typeface="+mj-ea"/>
                <a:ea typeface="+mj-ea"/>
              </a:rPr>
              <a:t>箕面商工会議所</a:t>
            </a:r>
            <a:endParaRPr kumimoji="1" lang="ja-JP" altLang="en-US" sz="2400" dirty="0">
              <a:solidFill>
                <a:schemeClr val="tx1"/>
              </a:solidFill>
              <a:latin typeface="+mj-ea"/>
              <a:ea typeface="+mj-ea"/>
            </a:endParaRPr>
          </a:p>
        </p:txBody>
      </p:sp>
      <p:sp>
        <p:nvSpPr>
          <p:cNvPr id="50" name="正方形/長方形 49"/>
          <p:cNvSpPr/>
          <p:nvPr/>
        </p:nvSpPr>
        <p:spPr>
          <a:xfrm>
            <a:off x="3429000" y="827584"/>
            <a:ext cx="3429000" cy="360040"/>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dirty="0">
              <a:solidFill>
                <a:schemeClr val="tx1"/>
              </a:solidFill>
              <a:latin typeface="+mj-ea"/>
              <a:ea typeface="+mj-ea"/>
            </a:endParaRPr>
          </a:p>
        </p:txBody>
      </p:sp>
      <p:sp>
        <p:nvSpPr>
          <p:cNvPr id="51" name="テキスト ボックス 50"/>
          <p:cNvSpPr txBox="1"/>
          <p:nvPr/>
        </p:nvSpPr>
        <p:spPr>
          <a:xfrm>
            <a:off x="3476944" y="850465"/>
            <a:ext cx="3356992" cy="307777"/>
          </a:xfrm>
          <a:prstGeom prst="rect">
            <a:avLst/>
          </a:prstGeom>
          <a:noFill/>
        </p:spPr>
        <p:txBody>
          <a:bodyPr wrap="square" rtlCol="0">
            <a:spAutoFit/>
          </a:bodyPr>
          <a:lstStyle/>
          <a:p>
            <a:pPr algn="ctr"/>
            <a:r>
              <a:rPr lang="ja-JP" altLang="en-US" sz="1400" b="1" dirty="0" smtClean="0">
                <a:solidFill>
                  <a:srgbClr val="FF0000"/>
                </a:solidFill>
                <a:latin typeface="HGS創英角ｺﾞｼｯｸUB" pitchFamily="50" charset="-128"/>
                <a:ea typeface="HGS創英角ｺﾞｼｯｸUB" pitchFamily="50" charset="-128"/>
              </a:rPr>
              <a:t>社員数５人以下の会社向け補助金</a:t>
            </a:r>
            <a:r>
              <a:rPr lang="ja-JP" altLang="en-US" sz="1400" b="1" dirty="0" smtClean="0">
                <a:latin typeface="+mj-ea"/>
              </a:rPr>
              <a:t>もある</a:t>
            </a:r>
            <a:endParaRPr lang="ja-JP" altLang="en-US" sz="1400" b="1" dirty="0">
              <a:latin typeface="+mj-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737</Words>
  <Application>Microsoft Office PowerPoint</Application>
  <PresentationFormat>画面に合わせる (4:3)</PresentationFormat>
  <Paragraphs>85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Hashimoto</dc:creator>
  <cp:lastModifiedBy>Hashimoto</cp:lastModifiedBy>
  <cp:revision>17</cp:revision>
  <dcterms:created xsi:type="dcterms:W3CDTF">2013-10-28T05:24:54Z</dcterms:created>
  <dcterms:modified xsi:type="dcterms:W3CDTF">2013-11-13T00:58:18Z</dcterms:modified>
</cp:coreProperties>
</file>